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67" r:id="rId2"/>
    <p:sldId id="287" r:id="rId3"/>
    <p:sldId id="288" r:id="rId4"/>
    <p:sldId id="296" r:id="rId5"/>
    <p:sldId id="303" r:id="rId6"/>
    <p:sldId id="263" r:id="rId7"/>
    <p:sldId id="304" r:id="rId8"/>
    <p:sldId id="297" r:id="rId9"/>
    <p:sldId id="307" r:id="rId10"/>
    <p:sldId id="308" r:id="rId11"/>
    <p:sldId id="306" r:id="rId12"/>
    <p:sldId id="305" r:id="rId13"/>
    <p:sldId id="270" r:id="rId14"/>
    <p:sldId id="293" r:id="rId15"/>
    <p:sldId id="309" r:id="rId16"/>
    <p:sldId id="280" r:id="rId17"/>
    <p:sldId id="310" r:id="rId18"/>
    <p:sldId id="29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0"/>
    <p:restoredTop sz="94368"/>
  </p:normalViewPr>
  <p:slideViewPr>
    <p:cSldViewPr snapToGrid="0" snapToObjects="1">
      <p:cViewPr>
        <p:scale>
          <a:sx n="150" d="100"/>
          <a:sy n="150" d="100"/>
        </p:scale>
        <p:origin x="65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2C51E-0C0E-C249-A0C9-E76FB172C719}" type="datetimeFigureOut">
              <a:rPr lang="en-US" smtClean="0"/>
              <a:t>11/22/18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DE1D8-DBAA-2B48-BFC9-0A6ABDDDDF0D}" type="slidenum">
              <a:rPr lang="en-US" smtClean="0"/>
              <a:t>‹#›</a:t>
            </a:fld>
            <a:endParaRPr lang="en-US"/>
          </a:p>
        </p:txBody>
      </p:sp>
    </p:spTree>
    <p:extLst>
      <p:ext uri="{BB962C8B-B14F-4D97-AF65-F5344CB8AC3E}">
        <p14:creationId xmlns:p14="http://schemas.microsoft.com/office/powerpoint/2010/main" val="180074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smtClean="0"/>
              <a:t>You</a:t>
            </a:r>
            <a:r>
              <a:rPr kumimoji="1" lang="zh-CN" altLang="en-US" baseline="0" dirty="0" smtClean="0"/>
              <a:t> </a:t>
            </a:r>
            <a:r>
              <a:rPr kumimoji="1" lang="en-US" altLang="zh-CN" baseline="0" dirty="0" smtClean="0"/>
              <a:t>have</a:t>
            </a:r>
            <a:r>
              <a:rPr kumimoji="1" lang="zh-CN" altLang="en-US" baseline="0" dirty="0" smtClean="0"/>
              <a:t> </a:t>
            </a:r>
            <a:r>
              <a:rPr kumimoji="1" lang="en-US" altLang="zh-CN" baseline="0" dirty="0" smtClean="0"/>
              <a:t>monitor</a:t>
            </a:r>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2</a:t>
            </a:fld>
            <a:endParaRPr lang="en-US"/>
          </a:p>
        </p:txBody>
      </p:sp>
    </p:spTree>
    <p:extLst>
      <p:ext uri="{BB962C8B-B14F-4D97-AF65-F5344CB8AC3E}">
        <p14:creationId xmlns:p14="http://schemas.microsoft.com/office/powerpoint/2010/main" val="47994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4</a:t>
            </a:fld>
            <a:endParaRPr lang="en-US"/>
          </a:p>
        </p:txBody>
      </p:sp>
    </p:spTree>
    <p:extLst>
      <p:ext uri="{BB962C8B-B14F-4D97-AF65-F5344CB8AC3E}">
        <p14:creationId xmlns:p14="http://schemas.microsoft.com/office/powerpoint/2010/main" val="20136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solidFill>
                  <a:srgbClr val="000000"/>
                </a:solidFill>
                <a:latin typeface="Calibri" charset="0"/>
                <a:ea typeface="Calibri" charset="0"/>
                <a:cs typeface="Calibri" charset="0"/>
              </a:rPr>
              <a:t>we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cluster</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the</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glycoprofiles</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with</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the</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glycans</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whose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relative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abundance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are</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larger</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than</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1%</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in</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each</a:t>
            </a:r>
            <a:r>
              <a:rPr lang="zh-CN" altLang="en-US" sz="1200" dirty="0" smtClean="0">
                <a:solidFill>
                  <a:srgbClr val="000000"/>
                </a:solidFill>
                <a:latin typeface="Calibri" charset="0"/>
                <a:ea typeface="Calibri" charset="0"/>
                <a:cs typeface="Calibri" charset="0"/>
              </a:rPr>
              <a:t> </a:t>
            </a:r>
            <a:r>
              <a:rPr lang="en-US" altLang="zh-CN" sz="1200" dirty="0" err="1" smtClean="0">
                <a:solidFill>
                  <a:srgbClr val="000000"/>
                </a:solidFill>
                <a:latin typeface="Calibri" charset="0"/>
                <a:ea typeface="Calibri" charset="0"/>
                <a:cs typeface="Calibri" charset="0"/>
              </a:rPr>
              <a:t>glycoprofile</a:t>
            </a:r>
            <a:r>
              <a:rPr lang="en-US" altLang="zh-CN" sz="1200" dirty="0" smtClean="0">
                <a:solidFill>
                  <a:srgbClr val="000000"/>
                </a:solidFill>
                <a:latin typeface="Calibri" charset="0"/>
                <a:ea typeface="Calibri" charset="0"/>
                <a:cs typeface="Calibri" charset="0"/>
              </a:rPr>
              <a:t>(Figure2</a:t>
            </a:r>
            <a:r>
              <a:rPr lang="zh-CN" altLang="en-US" sz="1200" dirty="0" smtClean="0">
                <a:solidFill>
                  <a:srgbClr val="000000"/>
                </a:solidFill>
                <a:latin typeface="Calibri" charset="0"/>
                <a:ea typeface="Calibri" charset="0"/>
                <a:cs typeface="Calibri" charset="0"/>
              </a:rPr>
              <a:t> </a:t>
            </a:r>
            <a:r>
              <a:rPr lang="en-US" altLang="zh-CN" sz="1200" dirty="0" smtClean="0">
                <a:solidFill>
                  <a:srgbClr val="000000"/>
                </a:solidFill>
                <a:latin typeface="Calibri" charset="0"/>
                <a:ea typeface="Calibri" charset="0"/>
                <a:cs typeface="Calibri" charset="0"/>
              </a:rPr>
              <a:t>B).</a:t>
            </a:r>
            <a:r>
              <a:rPr lang="zh-CN" altLang="en-US" sz="1200" dirty="0" smtClean="0">
                <a:solidFill>
                  <a:srgbClr val="000000"/>
                </a:solidFill>
                <a:latin typeface="Calibri" charset="0"/>
                <a:ea typeface="Calibri" charset="0"/>
                <a:cs typeface="Calibri" charset="0"/>
              </a:rPr>
              <a:t> </a:t>
            </a:r>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6</a:t>
            </a:fld>
            <a:endParaRPr lang="en-US"/>
          </a:p>
        </p:txBody>
      </p:sp>
    </p:spTree>
    <p:extLst>
      <p:ext uri="{BB962C8B-B14F-4D97-AF65-F5344CB8AC3E}">
        <p14:creationId xmlns:p14="http://schemas.microsoft.com/office/powerpoint/2010/main" val="121305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8</a:t>
            </a:fld>
            <a:endParaRPr lang="en-US"/>
          </a:p>
        </p:txBody>
      </p:sp>
    </p:spTree>
    <p:extLst>
      <p:ext uri="{BB962C8B-B14F-4D97-AF65-F5344CB8AC3E}">
        <p14:creationId xmlns:p14="http://schemas.microsoft.com/office/powerpoint/2010/main" val="13047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28DE1D8-DBAA-2B48-BFC9-0A6ABDDDDF0D}" type="slidenum">
              <a:rPr lang="en-US" smtClean="0"/>
              <a:t>12</a:t>
            </a:fld>
            <a:endParaRPr lang="en-US"/>
          </a:p>
        </p:txBody>
      </p:sp>
    </p:spTree>
    <p:extLst>
      <p:ext uri="{BB962C8B-B14F-4D97-AF65-F5344CB8AC3E}">
        <p14:creationId xmlns:p14="http://schemas.microsoft.com/office/powerpoint/2010/main" val="83726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Clustering</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structure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more</a:t>
            </a:r>
            <a:r>
              <a:rPr lang="zh-CN" altLang="en-US" baseline="0" dirty="0" smtClean="0"/>
              <a:t> </a:t>
            </a:r>
            <a:r>
              <a:rPr lang="en-US" altLang="zh-CN" baseline="0" dirty="0" smtClean="0"/>
              <a:t>insightful.</a:t>
            </a:r>
          </a:p>
          <a:p>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13</a:t>
            </a:fld>
            <a:endParaRPr lang="en-US"/>
          </a:p>
        </p:txBody>
      </p:sp>
    </p:spTree>
    <p:extLst>
      <p:ext uri="{BB962C8B-B14F-4D97-AF65-F5344CB8AC3E}">
        <p14:creationId xmlns:p14="http://schemas.microsoft.com/office/powerpoint/2010/main" val="5499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DFLNH6</a:t>
            </a:r>
          </a:p>
          <a:p>
            <a:r>
              <a:rPr lang="en-US" altLang="zh-CN" dirty="0" smtClean="0"/>
              <a:t>DFLNT2</a:t>
            </a:r>
          </a:p>
          <a:p>
            <a:r>
              <a:rPr lang="en-US" altLang="zh-CN" dirty="0" smtClean="0"/>
              <a:t>FDSLNH</a:t>
            </a:r>
          </a:p>
          <a:p>
            <a:endParaRPr lang="en-US" dirty="0"/>
          </a:p>
        </p:txBody>
      </p:sp>
      <p:sp>
        <p:nvSpPr>
          <p:cNvPr id="4" name="Slide Number Placeholder 3"/>
          <p:cNvSpPr>
            <a:spLocks noGrp="1"/>
          </p:cNvSpPr>
          <p:nvPr>
            <p:ph type="sldNum" sz="quarter" idx="10"/>
          </p:nvPr>
        </p:nvSpPr>
        <p:spPr/>
        <p:txBody>
          <a:bodyPr/>
          <a:lstStyle/>
          <a:p>
            <a:fld id="{F9D7ADD1-C0EA-1D46-8EB7-06505C05F44C}" type="slidenum">
              <a:rPr lang="en-US" smtClean="0"/>
              <a:t>16</a:t>
            </a:fld>
            <a:endParaRPr lang="en-US"/>
          </a:p>
        </p:txBody>
      </p:sp>
    </p:spTree>
    <p:extLst>
      <p:ext uri="{BB962C8B-B14F-4D97-AF65-F5344CB8AC3E}">
        <p14:creationId xmlns:p14="http://schemas.microsoft.com/office/powerpoint/2010/main" val="43614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86713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58352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48802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862DA-A888-B24A-B727-DD5F827393EC}"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192690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D862DA-A888-B24A-B727-DD5F827393EC}" type="datetimeFigureOut">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94304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D862DA-A888-B24A-B727-DD5F827393EC}"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25356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D862DA-A888-B24A-B727-DD5F827393EC}" type="datetimeFigureOut">
              <a:rPr lang="en-US" smtClean="0"/>
              <a:t>11/22/18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80089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D862DA-A888-B24A-B727-DD5F827393EC}" type="datetimeFigureOut">
              <a:rPr lang="en-US" smtClean="0"/>
              <a:t>11/22/18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059661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862DA-A888-B24A-B727-DD5F827393EC}" type="datetimeFigureOut">
              <a:rPr lang="en-US" smtClean="0"/>
              <a:t>11/22/18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64062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1673458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D862DA-A888-B24A-B727-DD5F827393EC}" type="datetimeFigureOut">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13E6D-BEF5-0646-BC8D-6B0B600F2DB7}" type="slidenum">
              <a:rPr lang="en-US" smtClean="0"/>
              <a:t>‹#›</a:t>
            </a:fld>
            <a:endParaRPr lang="en-US"/>
          </a:p>
        </p:txBody>
      </p:sp>
    </p:spTree>
    <p:extLst>
      <p:ext uri="{BB962C8B-B14F-4D97-AF65-F5344CB8AC3E}">
        <p14:creationId xmlns:p14="http://schemas.microsoft.com/office/powerpoint/2010/main" val="2159031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862DA-A888-B24A-B727-DD5F827393EC}" type="datetimeFigureOut">
              <a:rPr lang="en-US" smtClean="0"/>
              <a:t>11/22/18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13E6D-BEF5-0646-BC8D-6B0B600F2DB7}" type="slidenum">
              <a:rPr lang="en-US" smtClean="0"/>
              <a:t>‹#›</a:t>
            </a:fld>
            <a:endParaRPr lang="en-US"/>
          </a:p>
        </p:txBody>
      </p:sp>
    </p:spTree>
    <p:extLst>
      <p:ext uri="{BB962C8B-B14F-4D97-AF65-F5344CB8AC3E}">
        <p14:creationId xmlns:p14="http://schemas.microsoft.com/office/powerpoint/2010/main" val="341589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 Id="rId9" Type="http://schemas.openxmlformats.org/officeDocument/2006/relationships/image" Target="../media/image7.emf"/><Relationship Id="rId10"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err="1" smtClean="0"/>
              <a:t>GlyCompare</a:t>
            </a:r>
            <a:endParaRPr lang="en-US"/>
          </a:p>
        </p:txBody>
      </p:sp>
      <p:sp>
        <p:nvSpPr>
          <p:cNvPr id="3" name="Subtitle 2"/>
          <p:cNvSpPr>
            <a:spLocks noGrp="1"/>
          </p:cNvSpPr>
          <p:nvPr>
            <p:ph type="subTitle" idx="1"/>
          </p:nvPr>
        </p:nvSpPr>
        <p:spPr/>
        <p:txBody>
          <a:bodyPr/>
          <a:lstStyle/>
          <a:p>
            <a:r>
              <a:rPr lang="en-US" altLang="zh-CN" dirty="0" smtClean="0"/>
              <a:t>Bokan,</a:t>
            </a:r>
            <a:r>
              <a:rPr lang="zh-CN" altLang="en-US" dirty="0" smtClean="0"/>
              <a:t> </a:t>
            </a:r>
            <a:r>
              <a:rPr lang="en-US" altLang="zh-CN" dirty="0" smtClean="0"/>
              <a:t>Ben</a:t>
            </a:r>
            <a:endParaRPr lang="en-US" dirty="0"/>
          </a:p>
        </p:txBody>
      </p:sp>
    </p:spTree>
    <p:extLst>
      <p:ext uri="{BB962C8B-B14F-4D97-AF65-F5344CB8AC3E}">
        <p14:creationId xmlns:p14="http://schemas.microsoft.com/office/powerpoint/2010/main" val="70243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912" y="236811"/>
            <a:ext cx="7434072" cy="4554645"/>
          </a:xfrm>
        </p:spPr>
      </p:pic>
      <p:sp>
        <p:nvSpPr>
          <p:cNvPr id="6" name="Rectangle 5"/>
          <p:cNvSpPr/>
          <p:nvPr/>
        </p:nvSpPr>
        <p:spPr>
          <a:xfrm>
            <a:off x="91440" y="4791456"/>
            <a:ext cx="9052560" cy="2031325"/>
          </a:xfrm>
          <a:prstGeom prst="rect">
            <a:avLst/>
          </a:prstGeom>
        </p:spPr>
        <p:txBody>
          <a:bodyPr wrap="square">
            <a:spAutoFit/>
          </a:bodyPr>
          <a:lstStyle/>
          <a:p>
            <a:r>
              <a:rPr lang="en-US" altLang="zh-CN" dirty="0">
                <a:latin typeface="Calibri" charset="0"/>
                <a:ea typeface="Calibri" charset="0"/>
                <a:cs typeface="Calibri" charset="0"/>
              </a:rPr>
              <a:t>Figure2</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We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are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able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quantify</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relative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abundance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of</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representative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substructure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across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16</a:t>
            </a:r>
            <a:r>
              <a:rPr lang="zh-CN" altLang="en-US" dirty="0" smtClean="0">
                <a:latin typeface="Calibri" charset="0"/>
                <a:ea typeface="Calibri" charset="0"/>
                <a:cs typeface="Calibri" charset="0"/>
              </a:rPr>
              <a:t> </a:t>
            </a:r>
            <a:r>
              <a:rPr lang="en-US" altLang="zh-CN" dirty="0" err="1" smtClean="0">
                <a:latin typeface="Calibri" charset="0"/>
                <a:ea typeface="Calibri" charset="0"/>
                <a:cs typeface="Calibri" charset="0"/>
              </a:rPr>
              <a:t>glycoprofiles</a:t>
            </a:r>
            <a:r>
              <a:rPr lang="en-US" altLang="zh-CN" dirty="0" smtClean="0">
                <a:latin typeface="Calibri" charset="0"/>
                <a:ea typeface="Calibri" charset="0"/>
                <a:cs typeface="Calibri" charset="0"/>
              </a:rPr>
              <a:t>.</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E</a:t>
            </a:r>
            <a:r>
              <a:rPr lang="en-US" altLang="zh-CN" dirty="0" smtClean="0">
                <a:latin typeface="Calibri" charset="0"/>
                <a:ea typeface="Calibri" charset="0"/>
                <a:cs typeface="Calibri" charset="0"/>
              </a:rPr>
              <a:t>ach</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column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is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rescaled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with</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z</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score</a:t>
            </a:r>
            <a:r>
              <a:rPr lang="en-US" altLang="zh-CN" dirty="0">
                <a:latin typeface="Calibri" charset="0"/>
                <a:ea typeface="Calibri" charset="0"/>
                <a:cs typeface="Calibri" charset="0"/>
              </a:rPr>
              <a: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adjusted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with</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WT</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abundance(the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abundance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of</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WT</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is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0).</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substructures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from</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left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right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are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reordered</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from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single-antennary</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tetra-antennary.</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It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shows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decreasing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complex</a:t>
            </a:r>
            <a:r>
              <a:rPr lang="zh-CN" altLang="en-US" dirty="0">
                <a:latin typeface="Calibri" charset="0"/>
                <a:ea typeface="Calibri" charset="0"/>
                <a:cs typeface="Calibri" charset="0"/>
              </a:rPr>
              <a:t> </a:t>
            </a:r>
            <a:r>
              <a:rPr lang="en-US" altLang="zh-CN" dirty="0">
                <a:latin typeface="Calibri" charset="0"/>
                <a:ea typeface="Calibri" charset="0"/>
                <a:cs typeface="Calibri" charset="0"/>
              </a:rPr>
              <a:t>glycan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structure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when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knockout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becomes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more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complicate,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from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bottom</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top.</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substructure</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in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deep</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red</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implies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the</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significantly</a:t>
            </a:r>
            <a:r>
              <a:rPr lang="zh-CN" altLang="en-US" dirty="0">
                <a:latin typeface="Calibri" charset="0"/>
                <a:ea typeface="Calibri" charset="0"/>
                <a:cs typeface="Calibri" charset="0"/>
              </a:rPr>
              <a:t> </a:t>
            </a:r>
            <a:r>
              <a:rPr lang="en-US" altLang="zh-CN" dirty="0">
                <a:latin typeface="Calibri" charset="0"/>
                <a:ea typeface="Calibri" charset="0"/>
                <a:cs typeface="Calibri" charset="0"/>
              </a:rPr>
              <a:t>increase</a:t>
            </a:r>
            <a:r>
              <a:rPr lang="zh-CN" altLang="en-US" dirty="0">
                <a:latin typeface="Calibri" charset="0"/>
                <a:ea typeface="Calibri" charset="0"/>
                <a:cs typeface="Calibri" charset="0"/>
              </a:rPr>
              <a:t> </a:t>
            </a:r>
            <a:r>
              <a:rPr lang="en-US" altLang="zh-CN" dirty="0" smtClean="0">
                <a:latin typeface="Calibri" charset="0"/>
                <a:ea typeface="Calibri" charset="0"/>
                <a:cs typeface="Calibri" charset="0"/>
              </a:rPr>
              <a:t>and</a:t>
            </a:r>
            <a:r>
              <a:rPr lang="zh-CN" altLang="en-US" dirty="0" smtClean="0">
                <a:latin typeface="Calibri" charset="0"/>
                <a:ea typeface="Calibri" charset="0"/>
                <a:cs typeface="Calibri" charset="0"/>
              </a:rPr>
              <a:t> </a:t>
            </a:r>
            <a:r>
              <a:rPr lang="en-US" altLang="zh-CN" dirty="0">
                <a:latin typeface="Calibri" charset="0"/>
                <a:ea typeface="Calibri" charset="0"/>
                <a:cs typeface="Calibri" charset="0"/>
              </a:rPr>
              <a:t>several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of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them</a:t>
            </a:r>
            <a:r>
              <a:rPr lang="zh-CN" altLang="en-US" dirty="0">
                <a:latin typeface="Calibri" charset="0"/>
                <a:ea typeface="Calibri" charset="0"/>
                <a:cs typeface="Calibri" charset="0"/>
              </a:rPr>
              <a:t> </a:t>
            </a:r>
            <a:r>
              <a:rPr lang="en-US" altLang="zh-CN" dirty="0">
                <a:latin typeface="Calibri" charset="0"/>
                <a:ea typeface="Calibri" charset="0"/>
                <a:cs typeface="Calibri" charset="0"/>
              </a:rPr>
              <a:t>have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noticed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before.</a:t>
            </a:r>
          </a:p>
        </p:txBody>
      </p:sp>
    </p:spTree>
    <p:extLst>
      <p:ext uri="{BB962C8B-B14F-4D97-AF65-F5344CB8AC3E}">
        <p14:creationId xmlns:p14="http://schemas.microsoft.com/office/powerpoint/2010/main" val="115645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Figure</a:t>
            </a:r>
            <a:r>
              <a:rPr kumimoji="1" lang="zh-CN" altLang="en-US" dirty="0" smtClean="0"/>
              <a:t> </a:t>
            </a:r>
            <a:r>
              <a:rPr kumimoji="1" lang="en-US" altLang="zh-CN" dirty="0" smtClean="0"/>
              <a:t>2</a:t>
            </a:r>
            <a:r>
              <a:rPr kumimoji="1" lang="zh-CN" altLang="en-US" dirty="0" smtClean="0"/>
              <a:t> </a:t>
            </a:r>
            <a:r>
              <a:rPr kumimoji="1" lang="en-US" altLang="zh-CN" dirty="0" smtClean="0"/>
              <a:t>EFG</a:t>
            </a:r>
            <a:endParaRPr kumimoji="1" lang="zh-CN" altLang="en-US" dirty="0"/>
          </a:p>
        </p:txBody>
      </p:sp>
      <p:sp>
        <p:nvSpPr>
          <p:cNvPr id="3" name="Content Placeholder 2"/>
          <p:cNvSpPr>
            <a:spLocks noGrp="1"/>
          </p:cNvSpPr>
          <p:nvPr>
            <p:ph idx="1"/>
          </p:nvPr>
        </p:nvSpPr>
        <p:spPr/>
        <p:txBody>
          <a:bodyPr>
            <a:normAutofit/>
          </a:bodyPr>
          <a:lstStyle/>
          <a:p>
            <a:r>
              <a:rPr lang="en-US" altLang="zh-CN" sz="1800" dirty="0" smtClean="0">
                <a:latin typeface="Calibri" charset="0"/>
                <a:ea typeface="Calibri" charset="0"/>
                <a:cs typeface="Calibri" charset="0"/>
              </a:rPr>
              <a:t>Figure2</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shows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KO_fu8</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profile,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relative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abundance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structures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without</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fucose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have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significant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decrease.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But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tetra-antennary</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polyLacNac</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elongated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N-glycan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no</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fucose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increases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well</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tri-antennary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one.</a:t>
            </a:r>
            <a:r>
              <a:rPr lang="zh-CN" altLang="en-US" sz="1800" dirty="0" smtClean="0">
                <a:latin typeface="Calibri" charset="0"/>
                <a:ea typeface="Calibri" charset="0"/>
                <a:cs typeface="Calibri" charset="0"/>
              </a:rPr>
              <a:t>  </a:t>
            </a:r>
            <a:endParaRPr lang="en-US" altLang="zh-CN" sz="1800" dirty="0" smtClean="0">
              <a:latin typeface="Calibri" charset="0"/>
              <a:ea typeface="Calibri" charset="0"/>
              <a:cs typeface="Calibri" charset="0"/>
            </a:endParaRPr>
          </a:p>
          <a:p>
            <a:r>
              <a:rPr lang="en-US" altLang="zh-CN" sz="1800" dirty="0">
                <a:latin typeface="Calibri" charset="0"/>
                <a:ea typeface="Calibri" charset="0"/>
                <a:cs typeface="Calibri" charset="0"/>
              </a:rPr>
              <a:t>Figure2</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F</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shows</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in</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the</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KO_stgal4/6</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profile,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the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relative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abundance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of</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structures</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with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sialyation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have</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significant</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decrease.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But</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the</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tetra-antennary</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tri-antennary </a:t>
            </a:r>
            <a:r>
              <a:rPr lang="en-US" altLang="zh-CN" sz="1800" dirty="0" err="1" smtClean="0">
                <a:latin typeface="Calibri" charset="0"/>
                <a:ea typeface="Calibri" charset="0"/>
                <a:cs typeface="Calibri" charset="0"/>
              </a:rPr>
              <a:t>polyLacNac</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elongated</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N-glycan</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with</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no</a:t>
            </a:r>
            <a:r>
              <a:rPr lang="zh-CN" altLang="en-US" sz="1800" dirty="0">
                <a:latin typeface="Calibri" charset="0"/>
                <a:ea typeface="Calibri" charset="0"/>
                <a:cs typeface="Calibri" charset="0"/>
              </a:rPr>
              <a:t> </a:t>
            </a:r>
            <a:r>
              <a:rPr lang="en-US" altLang="zh-CN" sz="1800" dirty="0">
                <a:latin typeface="Calibri" charset="0"/>
                <a:ea typeface="Calibri" charset="0"/>
                <a:cs typeface="Calibri" charset="0"/>
              </a:rPr>
              <a:t>sialyation</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increase.</a:t>
            </a:r>
          </a:p>
          <a:p>
            <a:r>
              <a:rPr lang="en-US" altLang="zh-CN" sz="1800" dirty="0">
                <a:latin typeface="Calibri" charset="0"/>
                <a:ea typeface="Calibri" charset="0"/>
                <a:cs typeface="Calibri" charset="0"/>
              </a:rPr>
              <a:t>Figure2</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G</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shows</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knockout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4B,</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4A/4B</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5.</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Most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of</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tetra-antennary</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structures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decrease.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The</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4B</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and</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5</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both</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have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significantly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decrease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tri-antennary</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polyLacNac</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elongated</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N-glycan.</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While</a:t>
            </a:r>
            <a:r>
              <a:rPr lang="zh-CN" altLang="en-US" sz="1800" dirty="0" smtClean="0">
                <a:latin typeface="Calibri" charset="0"/>
                <a:ea typeface="Calibri" charset="0"/>
                <a:cs typeface="Calibri" charset="0"/>
              </a:rPr>
              <a:t> </a:t>
            </a:r>
            <a:r>
              <a:rPr lang="en-US" altLang="zh-CN" sz="1800" dirty="0" err="1" smtClean="0">
                <a:latin typeface="Calibri" charset="0"/>
                <a:ea typeface="Calibri" charset="0"/>
                <a:cs typeface="Calibri" charset="0"/>
              </a:rPr>
              <a:t>mgat</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4B</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has</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significantly</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increase</a:t>
            </a:r>
            <a:r>
              <a:rPr lang="zh-CN" altLang="en-US" sz="1800" dirty="0" smtClean="0">
                <a:latin typeface="Calibri" charset="0"/>
                <a:ea typeface="Calibri" charset="0"/>
                <a:cs typeface="Calibri" charset="0"/>
              </a:rPr>
              <a:t> </a:t>
            </a:r>
            <a:r>
              <a:rPr lang="en-US" altLang="zh-CN" sz="1800" dirty="0" smtClean="0">
                <a:latin typeface="Calibri" charset="0"/>
                <a:ea typeface="Calibri" charset="0"/>
                <a:cs typeface="Calibri" charset="0"/>
              </a:rPr>
              <a:t>in</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tri-antennary</a:t>
            </a:r>
            <a:r>
              <a:rPr lang="zh-CN" altLang="en-US" sz="1800" dirty="0">
                <a:latin typeface="Calibri" charset="0"/>
                <a:ea typeface="Calibri" charset="0"/>
                <a:cs typeface="Calibri" charset="0"/>
              </a:rPr>
              <a:t> </a:t>
            </a:r>
            <a:r>
              <a:rPr lang="en-US" altLang="zh-CN" sz="1800" dirty="0" err="1" smtClean="0">
                <a:latin typeface="Calibri" charset="0"/>
                <a:ea typeface="Calibri" charset="0"/>
                <a:cs typeface="Calibri" charset="0"/>
              </a:rPr>
              <a:t>LacNac</a:t>
            </a:r>
            <a:r>
              <a:rPr lang="zh-CN" altLang="en-US" sz="1800" dirty="0" smtClean="0">
                <a:latin typeface="Calibri" charset="0"/>
                <a:ea typeface="Calibri" charset="0"/>
                <a:cs typeface="Calibri" charset="0"/>
              </a:rPr>
              <a:t> </a:t>
            </a:r>
            <a:r>
              <a:rPr lang="en-US" altLang="zh-CN" sz="1800" dirty="0">
                <a:latin typeface="Calibri" charset="0"/>
                <a:ea typeface="Calibri" charset="0"/>
                <a:cs typeface="Calibri" charset="0"/>
              </a:rPr>
              <a:t>elongated</a:t>
            </a:r>
            <a:r>
              <a:rPr lang="zh-CN" altLang="en-US" sz="1800" dirty="0">
                <a:latin typeface="Calibri" charset="0"/>
                <a:ea typeface="Calibri" charset="0"/>
                <a:cs typeface="Calibri" charset="0"/>
              </a:rPr>
              <a:t> </a:t>
            </a:r>
            <a:r>
              <a:rPr lang="en-US" altLang="zh-CN" sz="1800" dirty="0" smtClean="0">
                <a:latin typeface="Calibri" charset="0"/>
                <a:ea typeface="Calibri" charset="0"/>
                <a:cs typeface="Calibri" charset="0"/>
              </a:rPr>
              <a:t>N-glycan.</a:t>
            </a:r>
            <a:endParaRPr lang="en-US" altLang="zh-CN" sz="1800" dirty="0">
              <a:latin typeface="Calibri" charset="0"/>
              <a:ea typeface="Calibri" charset="0"/>
              <a:cs typeface="Calibri" charset="0"/>
            </a:endParaRPr>
          </a:p>
          <a:p>
            <a:endParaRPr kumimoji="1" lang="zh-CN" altLang="en-US" sz="1800" dirty="0"/>
          </a:p>
        </p:txBody>
      </p:sp>
    </p:spTree>
    <p:extLst>
      <p:ext uri="{BB962C8B-B14F-4D97-AF65-F5344CB8AC3E}">
        <p14:creationId xmlns:p14="http://schemas.microsoft.com/office/powerpoint/2010/main" val="75121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txBox="1">
            <a:spLocks/>
          </p:cNvSpPr>
          <p:nvPr/>
        </p:nvSpPr>
        <p:spPr>
          <a:xfrm>
            <a:off x="1473517" y="420624"/>
            <a:ext cx="1136142"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Figure2</a:t>
            </a:r>
            <a:r>
              <a:rPr kumimoji="1" lang="zh-CN" altLang="en-US" sz="1800" b="1" dirty="0" smtClean="0"/>
              <a:t> </a:t>
            </a:r>
            <a:r>
              <a:rPr kumimoji="1" lang="en-US" altLang="zh-CN" sz="1800" b="1" dirty="0" smtClean="0"/>
              <a:t>E</a:t>
            </a:r>
            <a:endParaRPr kumimoji="1" lang="zh-CN" altLang="en-US" sz="1800" b="1" dirty="0"/>
          </a:p>
        </p:txBody>
      </p:sp>
      <p:sp>
        <p:nvSpPr>
          <p:cNvPr id="45" name="Title 1"/>
          <p:cNvSpPr txBox="1">
            <a:spLocks/>
          </p:cNvSpPr>
          <p:nvPr/>
        </p:nvSpPr>
        <p:spPr>
          <a:xfrm>
            <a:off x="1473517" y="2262190"/>
            <a:ext cx="1136142"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Figure2</a:t>
            </a:r>
            <a:r>
              <a:rPr kumimoji="1" lang="zh-CN" altLang="en-US" sz="1800" b="1" dirty="0" smtClean="0"/>
              <a:t> </a:t>
            </a:r>
            <a:r>
              <a:rPr kumimoji="1" lang="en-US" altLang="zh-CN" sz="1800" b="1" dirty="0" smtClean="0"/>
              <a:t>F</a:t>
            </a:r>
            <a:endParaRPr kumimoji="1" lang="zh-CN" altLang="en-US" sz="1800" b="1" dirty="0"/>
          </a:p>
        </p:txBody>
      </p:sp>
      <p:grpSp>
        <p:nvGrpSpPr>
          <p:cNvPr id="60" name="Group 59"/>
          <p:cNvGrpSpPr/>
          <p:nvPr/>
        </p:nvGrpSpPr>
        <p:grpSpPr>
          <a:xfrm>
            <a:off x="2684750" y="488717"/>
            <a:ext cx="3633754" cy="1888723"/>
            <a:chOff x="4572000" y="530352"/>
            <a:chExt cx="3577590" cy="188366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530352"/>
              <a:ext cx="3577590" cy="1883664"/>
            </a:xfrm>
            <a:prstGeom prst="rect">
              <a:avLst/>
            </a:prstGeom>
          </p:spPr>
        </p:pic>
        <p:grpSp>
          <p:nvGrpSpPr>
            <p:cNvPr id="30" name="Group 29"/>
            <p:cNvGrpSpPr/>
            <p:nvPr/>
          </p:nvGrpSpPr>
          <p:grpSpPr>
            <a:xfrm>
              <a:off x="4955958" y="1236726"/>
              <a:ext cx="2249572" cy="91567"/>
              <a:chOff x="2514600" y="5829300"/>
              <a:chExt cx="6324674" cy="266700"/>
            </a:xfrm>
          </p:grpSpPr>
          <p:sp>
            <p:nvSpPr>
              <p:cNvPr id="33" name="Triangle 32"/>
              <p:cNvSpPr/>
              <p:nvPr/>
            </p:nvSpPr>
            <p:spPr>
              <a:xfrm>
                <a:off x="2514600"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4" name="Triangle 33"/>
              <p:cNvSpPr/>
              <p:nvPr/>
            </p:nvSpPr>
            <p:spPr>
              <a:xfrm>
                <a:off x="2879474"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5" name="Triangle 34"/>
              <p:cNvSpPr/>
              <p:nvPr/>
            </p:nvSpPr>
            <p:spPr>
              <a:xfrm>
                <a:off x="3255902"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6" name="Triangle 35"/>
              <p:cNvSpPr/>
              <p:nvPr/>
            </p:nvSpPr>
            <p:spPr>
              <a:xfrm>
                <a:off x="4399143"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7" name="Triangle 36"/>
              <p:cNvSpPr/>
              <p:nvPr/>
            </p:nvSpPr>
            <p:spPr>
              <a:xfrm>
                <a:off x="5136149"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8" name="Triangle 37"/>
              <p:cNvSpPr/>
              <p:nvPr/>
            </p:nvSpPr>
            <p:spPr>
              <a:xfrm>
                <a:off x="5501023"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9" name="Triangle 38"/>
              <p:cNvSpPr/>
              <p:nvPr/>
            </p:nvSpPr>
            <p:spPr>
              <a:xfrm>
                <a:off x="5877451"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40" name="Triangle 39"/>
              <p:cNvSpPr/>
              <p:nvPr/>
            </p:nvSpPr>
            <p:spPr>
              <a:xfrm>
                <a:off x="6660022"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41" name="Triangle 40"/>
              <p:cNvSpPr/>
              <p:nvPr/>
            </p:nvSpPr>
            <p:spPr>
              <a:xfrm>
                <a:off x="7393288"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42" name="Triangle 41"/>
              <p:cNvSpPr/>
              <p:nvPr/>
            </p:nvSpPr>
            <p:spPr>
              <a:xfrm>
                <a:off x="8158878"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43" name="Triangle 42"/>
              <p:cNvSpPr/>
              <p:nvPr/>
            </p:nvSpPr>
            <p:spPr>
              <a:xfrm>
                <a:off x="8567538" y="5829300"/>
                <a:ext cx="271736" cy="2667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grpSp>
        <p:sp>
          <p:nvSpPr>
            <p:cNvPr id="31" name="Triangle 30"/>
            <p:cNvSpPr/>
            <p:nvPr/>
          </p:nvSpPr>
          <p:spPr>
            <a:xfrm>
              <a:off x="7222643" y="948944"/>
              <a:ext cx="96651" cy="915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sp>
          <p:nvSpPr>
            <p:cNvPr id="32" name="Triangle 31"/>
            <p:cNvSpPr/>
            <p:nvPr/>
          </p:nvSpPr>
          <p:spPr>
            <a:xfrm>
              <a:off x="7758325" y="948944"/>
              <a:ext cx="96651" cy="915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kumimoji="1" lang="zh-CN" altLang="en-US" sz="1286"/>
            </a:p>
          </p:txBody>
        </p:sp>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6453" y="1887304"/>
              <a:ext cx="2976259" cy="278743"/>
            </a:xfrm>
            <a:prstGeom prst="rect">
              <a:avLst/>
            </a:prstGeom>
          </p:spPr>
        </p:pic>
      </p:grpSp>
      <p:grpSp>
        <p:nvGrpSpPr>
          <p:cNvPr id="63" name="Group 62"/>
          <p:cNvGrpSpPr/>
          <p:nvPr/>
        </p:nvGrpSpPr>
        <p:grpSpPr>
          <a:xfrm>
            <a:off x="2706775" y="2599883"/>
            <a:ext cx="3633755" cy="2092952"/>
            <a:chOff x="5034758" y="3056655"/>
            <a:chExt cx="3577590" cy="1951413"/>
          </a:xfrm>
        </p:grpSpPr>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758" y="3056655"/>
              <a:ext cx="3577590" cy="1951413"/>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019" y="4453720"/>
              <a:ext cx="2976259" cy="278743"/>
            </a:xfrm>
            <a:prstGeom prst="rect">
              <a:avLst/>
            </a:prstGeom>
          </p:spPr>
        </p:pic>
      </p:grpSp>
      <p:sp>
        <p:nvSpPr>
          <p:cNvPr id="65" name="Title 1"/>
          <p:cNvSpPr txBox="1">
            <a:spLocks/>
          </p:cNvSpPr>
          <p:nvPr/>
        </p:nvSpPr>
        <p:spPr>
          <a:xfrm>
            <a:off x="1473517" y="4355142"/>
            <a:ext cx="1136142" cy="675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1800" b="1" dirty="0" smtClean="0"/>
              <a:t>Figure2</a:t>
            </a:r>
            <a:r>
              <a:rPr kumimoji="1" lang="zh-CN" altLang="en-US" sz="1800" b="1" dirty="0" smtClean="0"/>
              <a:t> </a:t>
            </a:r>
            <a:r>
              <a:rPr kumimoji="1" lang="en-US" altLang="zh-CN" sz="1800" b="1" dirty="0" smtClean="0"/>
              <a:t>G</a:t>
            </a:r>
            <a:endParaRPr kumimoji="1" lang="zh-CN" altLang="en-US" sz="1800" b="1" dirty="0"/>
          </a:p>
        </p:txBody>
      </p:sp>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4750" y="4807735"/>
            <a:ext cx="3633754" cy="1982047"/>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394" y="6234856"/>
            <a:ext cx="2976259" cy="278743"/>
          </a:xfrm>
          <a:prstGeom prst="rect">
            <a:avLst/>
          </a:prstGeom>
        </p:spPr>
      </p:pic>
    </p:spTree>
    <p:extLst>
      <p:ext uri="{BB962C8B-B14F-4D97-AF65-F5344CB8AC3E}">
        <p14:creationId xmlns:p14="http://schemas.microsoft.com/office/powerpoint/2010/main" val="157451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16275" y="5821070"/>
            <a:ext cx="3166984" cy="834203"/>
          </a:xfrm>
          <a:prstGeom prst="rect">
            <a:avLst/>
          </a:prstGeom>
          <a:noFill/>
        </p:spPr>
        <p:txBody>
          <a:bodyPr wrap="square" rtlCol="0">
            <a:spAutoFit/>
          </a:bodyPr>
          <a:lstStyle/>
          <a:p>
            <a:r>
              <a:rPr lang="en-US" altLang="zh-CN" sz="964" dirty="0" smtClean="0"/>
              <a:t>The plot on the left side comes from the </a:t>
            </a:r>
            <a:r>
              <a:rPr lang="en-US" altLang="zh-CN" sz="964" b="1" dirty="0" smtClean="0"/>
              <a:t>Nature</a:t>
            </a:r>
            <a:r>
              <a:rPr lang="zh-CN" altLang="en-US" sz="964" b="1" dirty="0" smtClean="0"/>
              <a:t> </a:t>
            </a:r>
            <a:r>
              <a:rPr lang="en-US" altLang="zh-CN" sz="964" b="1" dirty="0" smtClean="0"/>
              <a:t>Communication</a:t>
            </a:r>
            <a:r>
              <a:rPr lang="zh-CN" altLang="en-US" sz="964" b="1" dirty="0" smtClean="0"/>
              <a:t> </a:t>
            </a:r>
            <a:r>
              <a:rPr lang="en-US" altLang="zh-CN" sz="964" dirty="0" smtClean="0"/>
              <a:t>paper, which shows the native mass spectrum profile for WT, KO mgat4A, KO mgat4B profile.</a:t>
            </a:r>
          </a:p>
          <a:p>
            <a:r>
              <a:rPr lang="en-US" sz="964" dirty="0" smtClean="0"/>
              <a:t>The plot on the right shows it can be transferred to motif vector.</a:t>
            </a:r>
            <a:endParaRPr lang="en-US" sz="964" dirty="0"/>
          </a:p>
        </p:txBody>
      </p:sp>
      <p:sp>
        <p:nvSpPr>
          <p:cNvPr id="22" name="Title 1"/>
          <p:cNvSpPr>
            <a:spLocks noGrp="1"/>
          </p:cNvSpPr>
          <p:nvPr>
            <p:ph type="title"/>
          </p:nvPr>
        </p:nvSpPr>
        <p:spPr>
          <a:xfrm>
            <a:off x="416275" y="271089"/>
            <a:ext cx="6696906" cy="699028"/>
          </a:xfrm>
        </p:spPr>
        <p:txBody>
          <a:bodyPr>
            <a:noAutofit/>
          </a:bodyPr>
          <a:lstStyle/>
          <a:p>
            <a:r>
              <a:rPr lang="en-US" altLang="zh-CN" sz="2400" dirty="0" smtClean="0"/>
              <a:t>Data</a:t>
            </a:r>
            <a:r>
              <a:rPr lang="zh-CN" altLang="en-US" sz="2400" dirty="0" smtClean="0"/>
              <a:t> </a:t>
            </a:r>
            <a:r>
              <a:rPr lang="en-US" altLang="zh-CN" sz="2400" dirty="0" smtClean="0"/>
              <a:t>1</a:t>
            </a:r>
            <a:r>
              <a:rPr lang="zh-CN" altLang="en-US" sz="2400" dirty="0" smtClean="0"/>
              <a:t> </a:t>
            </a:r>
            <a:r>
              <a:rPr lang="en-US" altLang="zh-CN" sz="2400" dirty="0" smtClean="0"/>
              <a:t>Part</a:t>
            </a:r>
            <a:r>
              <a:rPr lang="zh-CN" altLang="en-US" sz="2400" dirty="0" smtClean="0"/>
              <a:t> </a:t>
            </a:r>
            <a:r>
              <a:rPr lang="en-US" altLang="zh-CN" sz="2400" dirty="0" smtClean="0"/>
              <a:t>3</a:t>
            </a:r>
            <a:r>
              <a:rPr lang="zh-CN" altLang="en-US" sz="2400" dirty="0" smtClean="0"/>
              <a:t> </a:t>
            </a:r>
            <a:r>
              <a:rPr lang="en-US" altLang="zh-CN" sz="2400" dirty="0" smtClean="0"/>
              <a:t>Inferring</a:t>
            </a:r>
            <a:r>
              <a:rPr lang="zh-CN" altLang="en-US" sz="2400" dirty="0" smtClean="0"/>
              <a:t> </a:t>
            </a:r>
            <a:r>
              <a:rPr lang="en-US" altLang="zh-CN" sz="2400" dirty="0" smtClean="0"/>
              <a:t>the</a:t>
            </a:r>
            <a:r>
              <a:rPr lang="zh-CN" altLang="en-US" sz="2400" dirty="0" smtClean="0"/>
              <a:t> </a:t>
            </a:r>
            <a:r>
              <a:rPr lang="en-US" altLang="zh-CN" sz="2400" dirty="0" err="1" smtClean="0"/>
              <a:t>glycoprofile</a:t>
            </a:r>
            <a:r>
              <a:rPr lang="zh-CN" altLang="en-US" sz="2400" dirty="0" smtClean="0"/>
              <a:t> </a:t>
            </a:r>
            <a:r>
              <a:rPr lang="en-US" altLang="zh-CN" sz="2400" dirty="0" smtClean="0"/>
              <a:t>abundance</a:t>
            </a:r>
            <a:r>
              <a:rPr lang="zh-CN" altLang="en-US" sz="2400" dirty="0" smtClean="0"/>
              <a:t> </a:t>
            </a:r>
            <a:r>
              <a:rPr lang="en-US" altLang="zh-CN" sz="2400" dirty="0" smtClean="0"/>
              <a:t>vector</a:t>
            </a:r>
            <a:r>
              <a:rPr lang="zh-CN" altLang="en-US" sz="2400" dirty="0" smtClean="0"/>
              <a:t> </a:t>
            </a:r>
            <a:r>
              <a:rPr lang="en-US" altLang="zh-CN" sz="2400" dirty="0" smtClean="0"/>
              <a:t>from</a:t>
            </a:r>
            <a:r>
              <a:rPr lang="zh-CN" altLang="en-US" sz="2400" dirty="0" smtClean="0"/>
              <a:t> </a:t>
            </a:r>
            <a:r>
              <a:rPr lang="en-US" altLang="zh-CN" sz="2400" dirty="0" smtClean="0"/>
              <a:t>native</a:t>
            </a:r>
            <a:r>
              <a:rPr lang="zh-CN" altLang="en-US" sz="2400" dirty="0" smtClean="0"/>
              <a:t> </a:t>
            </a:r>
            <a:r>
              <a:rPr lang="en-US" altLang="zh-CN" sz="2400" dirty="0" smtClean="0"/>
              <a:t>mass</a:t>
            </a:r>
            <a:r>
              <a:rPr lang="zh-CN" altLang="en-US" sz="2400" dirty="0" smtClean="0"/>
              <a:t> </a:t>
            </a:r>
            <a:r>
              <a:rPr lang="en-US" altLang="zh-CN" sz="2400" dirty="0" smtClean="0"/>
              <a:t>spectrum</a:t>
            </a:r>
            <a:r>
              <a:rPr lang="zh-CN" altLang="en-US" sz="2400" dirty="0" smtClean="0"/>
              <a:t> </a:t>
            </a:r>
            <a:r>
              <a:rPr lang="en-US" altLang="zh-CN" sz="2400" dirty="0" smtClean="0"/>
              <a:t>(ongoing)</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7884"/>
          <a:stretch/>
        </p:blipFill>
        <p:spPr>
          <a:xfrm>
            <a:off x="-201152" y="1332916"/>
            <a:ext cx="5868219" cy="4019486"/>
          </a:xfrm>
          <a:prstGeom prst="rect">
            <a:avLst/>
          </a:prstGeom>
        </p:spPr>
      </p:pic>
      <p:sp>
        <p:nvSpPr>
          <p:cNvPr id="26" name="Rounded Rectangle 25"/>
          <p:cNvSpPr/>
          <p:nvPr/>
        </p:nvSpPr>
        <p:spPr>
          <a:xfrm>
            <a:off x="5551398" y="1926037"/>
            <a:ext cx="3377594" cy="2964343"/>
          </a:xfrm>
          <a:prstGeom prst="roundRect">
            <a:avLst>
              <a:gd name="adj" fmla="val 882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588"/>
          </a:p>
        </p:txBody>
      </p:sp>
      <p:grpSp>
        <p:nvGrpSpPr>
          <p:cNvPr id="27" name="Group 26"/>
          <p:cNvGrpSpPr/>
          <p:nvPr/>
        </p:nvGrpSpPr>
        <p:grpSpPr>
          <a:xfrm>
            <a:off x="6156671" y="2631182"/>
            <a:ext cx="2621731" cy="2121871"/>
            <a:chOff x="7036886" y="2949951"/>
            <a:chExt cx="3495641" cy="2829161"/>
          </a:xfrm>
        </p:grpSpPr>
        <p:sp>
          <p:nvSpPr>
            <p:cNvPr id="28" name="Rounded Rectangle 27"/>
            <p:cNvSpPr/>
            <p:nvPr/>
          </p:nvSpPr>
          <p:spPr>
            <a:xfrm>
              <a:off x="7036886" y="2949951"/>
              <a:ext cx="537958" cy="2197119"/>
            </a:xfrm>
            <a:prstGeom prst="roundRect">
              <a:avLst/>
            </a:prstGeom>
            <a:solidFill>
              <a:srgbClr val="CCCCCC"/>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29" name="Rounded Rectangle 28"/>
            <p:cNvSpPr/>
            <p:nvPr/>
          </p:nvSpPr>
          <p:spPr>
            <a:xfrm>
              <a:off x="7786069" y="5400598"/>
              <a:ext cx="2746458" cy="378514"/>
            </a:xfrm>
            <a:prstGeom prst="roundRect">
              <a:avLst/>
            </a:prstGeom>
            <a:solidFill>
              <a:srgbClr val="B8DC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sp>
          <p:nvSpPr>
            <p:cNvPr id="30" name="Rounded Rectangle 29"/>
            <p:cNvSpPr/>
            <p:nvPr/>
          </p:nvSpPr>
          <p:spPr>
            <a:xfrm>
              <a:off x="7786069" y="2949951"/>
              <a:ext cx="2746458" cy="2197119"/>
            </a:xfrm>
            <a:prstGeom prst="roundRect">
              <a:avLst>
                <a:gd name="adj" fmla="val 4789"/>
              </a:avLst>
            </a:prstGeom>
            <a:solidFill>
              <a:srgbClr val="D4E1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en-US" sz="964"/>
            </a:p>
          </p:txBody>
        </p:sp>
      </p:gr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0054"/>
          <a:stretch/>
        </p:blipFill>
        <p:spPr>
          <a:xfrm>
            <a:off x="5557151" y="1332916"/>
            <a:ext cx="3291804" cy="3366084"/>
          </a:xfrm>
          <a:prstGeom prst="rect">
            <a:avLst/>
          </a:prstGeom>
        </p:spPr>
      </p:pic>
      <p:sp>
        <p:nvSpPr>
          <p:cNvPr id="32" name="TextBox 31"/>
          <p:cNvSpPr txBox="1"/>
          <p:nvPr/>
        </p:nvSpPr>
        <p:spPr>
          <a:xfrm>
            <a:off x="6140345" y="2305222"/>
            <a:ext cx="485434" cy="253916"/>
          </a:xfrm>
          <a:prstGeom prst="rect">
            <a:avLst/>
          </a:prstGeom>
          <a:noFill/>
        </p:spPr>
        <p:txBody>
          <a:bodyPr wrap="square" rtlCol="0">
            <a:spAutoFit/>
          </a:bodyPr>
          <a:lstStyle/>
          <a:p>
            <a:r>
              <a:rPr lang="en-US" altLang="zh-CN" sz="1050" dirty="0" smtClean="0"/>
              <a:t>Peak</a:t>
            </a:r>
            <a:endParaRPr lang="en-US" sz="1050" dirty="0"/>
          </a:p>
        </p:txBody>
      </p:sp>
      <p:sp>
        <p:nvSpPr>
          <p:cNvPr id="13" name="TextBox 12"/>
          <p:cNvSpPr txBox="1"/>
          <p:nvPr/>
        </p:nvSpPr>
        <p:spPr>
          <a:xfrm>
            <a:off x="5681972" y="5181408"/>
            <a:ext cx="3166984" cy="982577"/>
          </a:xfrm>
          <a:prstGeom prst="rect">
            <a:avLst/>
          </a:prstGeom>
          <a:noFill/>
        </p:spPr>
        <p:txBody>
          <a:bodyPr wrap="square" rtlCol="0">
            <a:spAutoFit/>
          </a:bodyPr>
          <a:lstStyle/>
          <a:p>
            <a:r>
              <a:rPr lang="en-US" altLang="zh-CN" sz="964" dirty="0" smtClean="0"/>
              <a:t>Green</a:t>
            </a:r>
            <a:r>
              <a:rPr lang="zh-CN" altLang="en-US" sz="964" dirty="0" smtClean="0"/>
              <a:t> </a:t>
            </a:r>
            <a:r>
              <a:rPr lang="en-US" altLang="zh-CN" sz="964" dirty="0"/>
              <a:t>box :</a:t>
            </a:r>
            <a:r>
              <a:rPr lang="zh-CN" altLang="en-US" sz="964" dirty="0"/>
              <a:t> </a:t>
            </a:r>
            <a:r>
              <a:rPr lang="en-US" altLang="zh-CN" sz="964" dirty="0" err="1"/>
              <a:t>glycoprofile</a:t>
            </a:r>
            <a:r>
              <a:rPr lang="zh-CN" altLang="en-US" sz="964" dirty="0"/>
              <a:t> </a:t>
            </a:r>
            <a:r>
              <a:rPr lang="en-US" altLang="zh-CN" sz="964" dirty="0"/>
              <a:t>abundance</a:t>
            </a:r>
            <a:r>
              <a:rPr lang="zh-CN" altLang="en-US" sz="964" dirty="0"/>
              <a:t> </a:t>
            </a:r>
            <a:r>
              <a:rPr lang="en-US" altLang="zh-CN" sz="964" dirty="0"/>
              <a:t>vector</a:t>
            </a:r>
          </a:p>
          <a:p>
            <a:r>
              <a:rPr lang="en-US" altLang="zh-CN" sz="964" dirty="0"/>
              <a:t>Grey</a:t>
            </a:r>
            <a:r>
              <a:rPr lang="zh-CN" altLang="en-US" sz="964" dirty="0"/>
              <a:t> </a:t>
            </a:r>
            <a:r>
              <a:rPr lang="en-US" altLang="zh-CN" sz="964" dirty="0" smtClean="0"/>
              <a:t>box:</a:t>
            </a:r>
            <a:r>
              <a:rPr lang="zh-CN" altLang="en-US" sz="964" dirty="0" smtClean="0"/>
              <a:t> </a:t>
            </a:r>
            <a:r>
              <a:rPr lang="en-US" altLang="zh-CN" sz="964" dirty="0"/>
              <a:t>glycan</a:t>
            </a:r>
            <a:r>
              <a:rPr lang="zh-CN" altLang="en-US" sz="964" dirty="0"/>
              <a:t> </a:t>
            </a:r>
            <a:r>
              <a:rPr lang="en-US" altLang="zh-CN" sz="964" dirty="0"/>
              <a:t>abundance</a:t>
            </a:r>
          </a:p>
          <a:p>
            <a:r>
              <a:rPr lang="en-US" altLang="zh-CN" sz="964" dirty="0" smtClean="0"/>
              <a:t>Blue</a:t>
            </a:r>
            <a:r>
              <a:rPr lang="zh-CN" altLang="en-US" sz="964" dirty="0" smtClean="0"/>
              <a:t> </a:t>
            </a:r>
            <a:r>
              <a:rPr lang="en-US" altLang="zh-CN" sz="964" dirty="0" smtClean="0"/>
              <a:t>box: motif structure for each signal peak</a:t>
            </a:r>
            <a:endParaRPr lang="en-US" altLang="zh-CN" sz="964" dirty="0"/>
          </a:p>
          <a:p>
            <a:r>
              <a:rPr lang="en-US" altLang="zh-CN" sz="964" dirty="0"/>
              <a:t>This</a:t>
            </a:r>
            <a:r>
              <a:rPr lang="zh-CN" altLang="en-US" sz="964" dirty="0"/>
              <a:t> </a:t>
            </a:r>
            <a:r>
              <a:rPr lang="en-US" altLang="zh-CN" sz="964" dirty="0"/>
              <a:t>plot</a:t>
            </a:r>
            <a:r>
              <a:rPr lang="zh-CN" altLang="en-US" sz="964" dirty="0"/>
              <a:t> </a:t>
            </a:r>
            <a:r>
              <a:rPr lang="en-US" altLang="zh-CN" sz="964" dirty="0"/>
              <a:t>shows</a:t>
            </a:r>
            <a:r>
              <a:rPr lang="zh-CN" altLang="en-US" sz="964" dirty="0"/>
              <a:t> </a:t>
            </a:r>
            <a:r>
              <a:rPr lang="en-US" altLang="zh-CN" sz="964" dirty="0"/>
              <a:t>that</a:t>
            </a:r>
            <a:r>
              <a:rPr lang="zh-CN" altLang="en-US" sz="964" dirty="0"/>
              <a:t> </a:t>
            </a:r>
            <a:r>
              <a:rPr lang="en-US" altLang="zh-CN" sz="964" dirty="0"/>
              <a:t>how</a:t>
            </a:r>
            <a:r>
              <a:rPr lang="zh-CN" altLang="en-US" sz="964" dirty="0"/>
              <a:t> </a:t>
            </a:r>
            <a:r>
              <a:rPr lang="en-US" altLang="zh-CN" sz="964" dirty="0"/>
              <a:t>the</a:t>
            </a:r>
            <a:r>
              <a:rPr lang="zh-CN" altLang="en-US" sz="964" dirty="0"/>
              <a:t> </a:t>
            </a:r>
            <a:r>
              <a:rPr lang="en-US" altLang="zh-CN" sz="964" dirty="0"/>
              <a:t>native</a:t>
            </a:r>
            <a:r>
              <a:rPr lang="zh-CN" altLang="en-US" sz="964" dirty="0"/>
              <a:t> </a:t>
            </a:r>
            <a:r>
              <a:rPr lang="en-US" altLang="zh-CN" sz="964" dirty="0"/>
              <a:t>mass</a:t>
            </a:r>
            <a:r>
              <a:rPr lang="zh-CN" altLang="en-US" sz="964" dirty="0"/>
              <a:t> </a:t>
            </a:r>
            <a:r>
              <a:rPr lang="en-US" altLang="zh-CN" sz="964" dirty="0"/>
              <a:t>spectrum</a:t>
            </a:r>
            <a:r>
              <a:rPr lang="zh-CN" altLang="en-US" sz="964" dirty="0"/>
              <a:t> </a:t>
            </a:r>
            <a:r>
              <a:rPr lang="en-US" altLang="zh-CN" sz="964" dirty="0"/>
              <a:t>data</a:t>
            </a:r>
            <a:r>
              <a:rPr lang="zh-CN" altLang="en-US" sz="964" dirty="0"/>
              <a:t> </a:t>
            </a:r>
            <a:r>
              <a:rPr lang="en-US" altLang="zh-CN" sz="964" dirty="0"/>
              <a:t>is</a:t>
            </a:r>
            <a:r>
              <a:rPr lang="zh-CN" altLang="en-US" sz="964" dirty="0"/>
              <a:t> </a:t>
            </a:r>
            <a:r>
              <a:rPr lang="en-US" altLang="zh-CN" sz="964" dirty="0"/>
              <a:t>transformed</a:t>
            </a:r>
            <a:r>
              <a:rPr lang="zh-CN" altLang="en-US" sz="964" dirty="0"/>
              <a:t> </a:t>
            </a:r>
            <a:r>
              <a:rPr lang="en-US" altLang="zh-CN" sz="964" dirty="0"/>
              <a:t>to</a:t>
            </a:r>
            <a:r>
              <a:rPr lang="zh-CN" altLang="en-US" sz="964" dirty="0"/>
              <a:t> </a:t>
            </a:r>
            <a:r>
              <a:rPr lang="en-US" altLang="zh-CN" sz="964" dirty="0"/>
              <a:t>glycan</a:t>
            </a:r>
            <a:r>
              <a:rPr lang="zh-CN" altLang="en-US" sz="964" dirty="0"/>
              <a:t> </a:t>
            </a:r>
            <a:r>
              <a:rPr lang="en-US" altLang="zh-CN" sz="964" b="1" dirty="0"/>
              <a:t>Substructure</a:t>
            </a:r>
            <a:r>
              <a:rPr lang="zh-CN" altLang="en-US" sz="964" b="1" dirty="0"/>
              <a:t> </a:t>
            </a:r>
            <a:r>
              <a:rPr lang="en-US" altLang="zh-CN" sz="964" b="1" dirty="0"/>
              <a:t>Vector</a:t>
            </a:r>
            <a:r>
              <a:rPr lang="zh-CN" altLang="en-US" sz="964" dirty="0"/>
              <a:t> </a:t>
            </a:r>
            <a:r>
              <a:rPr lang="en-US" altLang="zh-CN" sz="964" dirty="0"/>
              <a:t>and</a:t>
            </a:r>
            <a:r>
              <a:rPr lang="zh-CN" altLang="en-US" sz="964" dirty="0"/>
              <a:t> </a:t>
            </a:r>
            <a:r>
              <a:rPr lang="en-US" altLang="zh-CN" sz="964" b="1" dirty="0" err="1"/>
              <a:t>Glycoprofile</a:t>
            </a:r>
            <a:r>
              <a:rPr lang="zh-CN" altLang="en-US" sz="964" b="1" dirty="0"/>
              <a:t> </a:t>
            </a:r>
            <a:r>
              <a:rPr lang="en-US" altLang="zh-CN" sz="964" b="1" dirty="0"/>
              <a:t>Abundance</a:t>
            </a:r>
            <a:r>
              <a:rPr lang="zh-CN" altLang="en-US" sz="964" b="1" dirty="0"/>
              <a:t> </a:t>
            </a:r>
            <a:r>
              <a:rPr lang="en-US" altLang="zh-CN" sz="964" b="1" dirty="0"/>
              <a:t>Vector</a:t>
            </a:r>
            <a:endParaRPr lang="en-US" sz="964" b="1" dirty="0"/>
          </a:p>
        </p:txBody>
      </p:sp>
    </p:spTree>
    <p:extLst>
      <p:ext uri="{BB962C8B-B14F-4D97-AF65-F5344CB8AC3E}">
        <p14:creationId xmlns:p14="http://schemas.microsoft.com/office/powerpoint/2010/main" val="2117715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GlyCompare</a:t>
            </a:r>
            <a:endParaRPr kumimoji="1" lang="zh-CN" altLang="en-US" dirty="0"/>
          </a:p>
        </p:txBody>
      </p:sp>
      <p:sp>
        <p:nvSpPr>
          <p:cNvPr id="3" name="Content Placeholder 2"/>
          <p:cNvSpPr>
            <a:spLocks noGrp="1"/>
          </p:cNvSpPr>
          <p:nvPr>
            <p:ph idx="1"/>
          </p:nvPr>
        </p:nvSpPr>
        <p:spPr/>
        <p:txBody>
          <a:bodyPr/>
          <a:lstStyle/>
          <a:p>
            <a:r>
              <a:rPr kumimoji="1" lang="en-US" altLang="zh-CN" dirty="0" smtClean="0">
                <a:solidFill>
                  <a:schemeClr val="bg2">
                    <a:lumMod val="90000"/>
                  </a:schemeClr>
                </a:solidFill>
              </a:rPr>
              <a:t>Comparing</a:t>
            </a:r>
            <a:r>
              <a:rPr kumimoji="1" lang="zh-CN" altLang="en-US" dirty="0" smtClean="0">
                <a:solidFill>
                  <a:schemeClr val="bg2">
                    <a:lumMod val="90000"/>
                  </a:schemeClr>
                </a:solidFill>
              </a:rPr>
              <a:t> </a:t>
            </a:r>
            <a:r>
              <a:rPr kumimoji="1" lang="en-US" altLang="zh-CN" dirty="0" smtClean="0">
                <a:solidFill>
                  <a:schemeClr val="bg2">
                    <a:lumMod val="90000"/>
                  </a:schemeClr>
                </a:solidFill>
              </a:rPr>
              <a:t>large</a:t>
            </a:r>
            <a:r>
              <a:rPr kumimoji="1" lang="zh-CN" altLang="en-US" dirty="0" smtClean="0">
                <a:solidFill>
                  <a:schemeClr val="bg2">
                    <a:lumMod val="90000"/>
                  </a:schemeClr>
                </a:solidFill>
              </a:rPr>
              <a:t> </a:t>
            </a:r>
            <a:r>
              <a:rPr kumimoji="1" lang="en-US" altLang="zh-CN" dirty="0" smtClean="0">
                <a:solidFill>
                  <a:schemeClr val="bg2">
                    <a:lumMod val="90000"/>
                  </a:schemeClr>
                </a:solidFill>
              </a:rPr>
              <a:t>set</a:t>
            </a:r>
            <a:r>
              <a:rPr kumimoji="1" lang="zh-CN" altLang="en-US" dirty="0" smtClean="0">
                <a:solidFill>
                  <a:schemeClr val="bg2">
                    <a:lumMod val="90000"/>
                  </a:schemeClr>
                </a:solidFill>
              </a:rPr>
              <a:t> </a:t>
            </a:r>
            <a:r>
              <a:rPr kumimoji="1" lang="en-US" altLang="zh-CN" dirty="0" smtClean="0">
                <a:solidFill>
                  <a:schemeClr val="bg2">
                    <a:lumMod val="90000"/>
                  </a:schemeClr>
                </a:solidFill>
              </a:rPr>
              <a:t>of</a:t>
            </a:r>
            <a:r>
              <a:rPr kumimoji="1" lang="zh-CN" altLang="en-US" dirty="0" smtClean="0">
                <a:solidFill>
                  <a:schemeClr val="bg2">
                    <a:lumMod val="90000"/>
                  </a:schemeClr>
                </a:solidFill>
              </a:rPr>
              <a:t> </a:t>
            </a:r>
            <a:r>
              <a:rPr kumimoji="1" lang="en-US" altLang="zh-CN" dirty="0" err="1" smtClean="0">
                <a:solidFill>
                  <a:schemeClr val="bg2">
                    <a:lumMod val="90000"/>
                  </a:schemeClr>
                </a:solidFill>
              </a:rPr>
              <a:t>glycoprofiles</a:t>
            </a:r>
            <a:endParaRPr kumimoji="1" lang="en-US" altLang="zh-CN" dirty="0" smtClean="0">
              <a:solidFill>
                <a:schemeClr val="bg2">
                  <a:lumMod val="90000"/>
                </a:schemeClr>
              </a:solidFill>
            </a:endParaRPr>
          </a:p>
          <a:p>
            <a:r>
              <a:rPr kumimoji="1" lang="en-US" altLang="zh-CN" dirty="0" smtClean="0"/>
              <a:t>Tracking</a:t>
            </a:r>
            <a:r>
              <a:rPr kumimoji="1" lang="zh-CN" altLang="en-US" dirty="0" smtClean="0"/>
              <a:t> </a:t>
            </a:r>
            <a:r>
              <a:rPr kumimoji="1" lang="en-US" altLang="zh-CN" dirty="0" smtClean="0"/>
              <a:t>the</a:t>
            </a:r>
            <a:r>
              <a:rPr kumimoji="1" lang="zh-CN" altLang="en-US" dirty="0" smtClean="0"/>
              <a:t> </a:t>
            </a:r>
            <a:r>
              <a:rPr kumimoji="1" lang="en-US" altLang="zh-CN" dirty="0" smtClean="0"/>
              <a:t>substructure(motif)</a:t>
            </a:r>
            <a:r>
              <a:rPr kumimoji="1" lang="zh-CN" altLang="en-US" dirty="0" smtClean="0"/>
              <a:t> </a:t>
            </a:r>
            <a:r>
              <a:rPr kumimoji="1" lang="en-US" altLang="zh-CN" dirty="0" smtClean="0"/>
              <a:t>abundance</a:t>
            </a:r>
            <a:r>
              <a:rPr kumimoji="1" lang="zh-CN" altLang="en-US" dirty="0" smtClean="0"/>
              <a:t> </a:t>
            </a:r>
            <a:r>
              <a:rPr kumimoji="1" lang="en-US" altLang="zh-CN" dirty="0" smtClean="0"/>
              <a:t>change</a:t>
            </a:r>
          </a:p>
          <a:p>
            <a:r>
              <a:rPr kumimoji="1" lang="en-US" altLang="zh-CN" dirty="0" smtClean="0">
                <a:solidFill>
                  <a:schemeClr val="bg2">
                    <a:lumMod val="90000"/>
                  </a:schemeClr>
                </a:solidFill>
              </a:rPr>
              <a:t>Correlating</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phenotypes</a:t>
            </a:r>
            <a:r>
              <a:rPr kumimoji="1" lang="zh-CN" altLang="en-US" dirty="0" smtClean="0">
                <a:solidFill>
                  <a:schemeClr val="bg2">
                    <a:lumMod val="90000"/>
                  </a:schemeClr>
                </a:solidFill>
              </a:rPr>
              <a:t> </a:t>
            </a:r>
            <a:r>
              <a:rPr kumimoji="1" lang="en-US" altLang="zh-CN" dirty="0" smtClean="0">
                <a:solidFill>
                  <a:schemeClr val="bg2">
                    <a:lumMod val="90000"/>
                  </a:schemeClr>
                </a:solidFill>
              </a:rPr>
              <a:t>with</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motif’s</a:t>
            </a:r>
            <a:r>
              <a:rPr kumimoji="1" lang="zh-CN" altLang="en-US" dirty="0" smtClean="0">
                <a:solidFill>
                  <a:schemeClr val="bg2">
                    <a:lumMod val="90000"/>
                  </a:schemeClr>
                </a:solidFill>
              </a:rPr>
              <a:t> </a:t>
            </a:r>
            <a:r>
              <a:rPr kumimoji="1" lang="en-US" altLang="zh-CN" dirty="0" smtClean="0">
                <a:solidFill>
                  <a:schemeClr val="bg2">
                    <a:lumMod val="90000"/>
                  </a:schemeClr>
                </a:solidFill>
              </a:rPr>
              <a:t>abundance.</a:t>
            </a:r>
          </a:p>
          <a:p>
            <a:r>
              <a:rPr kumimoji="1" lang="en-US" altLang="zh-CN" dirty="0" smtClean="0">
                <a:solidFill>
                  <a:schemeClr val="bg2">
                    <a:lumMod val="90000"/>
                  </a:schemeClr>
                </a:solidFill>
              </a:rPr>
              <a:t>Illustrating</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perturbation</a:t>
            </a:r>
            <a:r>
              <a:rPr kumimoji="1" lang="zh-CN" altLang="en-US" dirty="0" smtClean="0">
                <a:solidFill>
                  <a:schemeClr val="bg2">
                    <a:lumMod val="90000"/>
                  </a:schemeClr>
                </a:solidFill>
              </a:rPr>
              <a:t> </a:t>
            </a:r>
            <a:r>
              <a:rPr kumimoji="1" lang="en-US" altLang="zh-CN" dirty="0" smtClean="0">
                <a:solidFill>
                  <a:schemeClr val="bg2">
                    <a:lumMod val="90000"/>
                  </a:schemeClr>
                </a:solidFill>
              </a:rPr>
              <a:t>of</a:t>
            </a:r>
            <a:r>
              <a:rPr kumimoji="1" lang="zh-CN" altLang="en-US" dirty="0" smtClean="0">
                <a:solidFill>
                  <a:schemeClr val="bg2">
                    <a:lumMod val="90000"/>
                  </a:schemeClr>
                </a:solidFill>
              </a:rPr>
              <a:t> </a:t>
            </a:r>
            <a:r>
              <a:rPr kumimoji="1" lang="en-US" altLang="zh-CN" dirty="0" smtClean="0">
                <a:solidFill>
                  <a:schemeClr val="bg2">
                    <a:lumMod val="90000"/>
                  </a:schemeClr>
                </a:solidFill>
              </a:rPr>
              <a:t>the</a:t>
            </a:r>
            <a:r>
              <a:rPr kumimoji="1" lang="zh-CN" altLang="en-US" dirty="0" smtClean="0">
                <a:solidFill>
                  <a:schemeClr val="bg2">
                    <a:lumMod val="90000"/>
                  </a:schemeClr>
                </a:solidFill>
              </a:rPr>
              <a:t> </a:t>
            </a:r>
            <a:r>
              <a:rPr kumimoji="1" lang="en-US" altLang="zh-CN" dirty="0" smtClean="0">
                <a:solidFill>
                  <a:schemeClr val="bg2">
                    <a:lumMod val="90000"/>
                  </a:schemeClr>
                </a:solidFill>
              </a:rPr>
              <a:t>synthesis</a:t>
            </a:r>
            <a:r>
              <a:rPr kumimoji="1" lang="zh-CN" altLang="en-US" dirty="0" smtClean="0">
                <a:solidFill>
                  <a:schemeClr val="bg2">
                    <a:lumMod val="90000"/>
                  </a:schemeClr>
                </a:solidFill>
              </a:rPr>
              <a:t> </a:t>
            </a:r>
            <a:r>
              <a:rPr kumimoji="1" lang="en-US" altLang="zh-CN" dirty="0" err="1" smtClean="0">
                <a:solidFill>
                  <a:schemeClr val="bg2">
                    <a:lumMod val="90000"/>
                  </a:schemeClr>
                </a:solidFill>
              </a:rPr>
              <a:t>netowork</a:t>
            </a:r>
            <a:r>
              <a:rPr kumimoji="1" lang="en-US" altLang="zh-CN" dirty="0" smtClean="0">
                <a:solidFill>
                  <a:schemeClr val="bg2">
                    <a:lumMod val="90000"/>
                  </a:schemeClr>
                </a:solidFill>
              </a:rPr>
              <a:t>.</a:t>
            </a:r>
          </a:p>
          <a:p>
            <a:endParaRPr kumimoji="1" lang="zh-CN" altLang="en-US" dirty="0"/>
          </a:p>
        </p:txBody>
      </p:sp>
    </p:spTree>
    <p:extLst>
      <p:ext uri="{BB962C8B-B14F-4D97-AF65-F5344CB8AC3E}">
        <p14:creationId xmlns:p14="http://schemas.microsoft.com/office/powerpoint/2010/main" val="527018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Data</a:t>
            </a:r>
            <a:r>
              <a:rPr lang="zh-CN" altLang="en-US" dirty="0"/>
              <a:t> </a:t>
            </a:r>
            <a:r>
              <a:rPr lang="en-US" altLang="zh-CN" dirty="0"/>
              <a:t>2:</a:t>
            </a:r>
            <a:r>
              <a:rPr lang="zh-CN" altLang="en-US" dirty="0"/>
              <a:t> </a:t>
            </a:r>
            <a:r>
              <a:rPr lang="en-US" altLang="zh-CN" dirty="0"/>
              <a:t>HMO</a:t>
            </a:r>
            <a:r>
              <a:rPr lang="zh-CN" altLang="en-US" dirty="0"/>
              <a:t> </a:t>
            </a:r>
            <a:r>
              <a:rPr lang="en-US" altLang="zh-CN" dirty="0"/>
              <a:t>data</a:t>
            </a:r>
            <a:r>
              <a:rPr lang="zh-CN" altLang="en-US" dirty="0"/>
              <a:t> </a:t>
            </a:r>
            <a:r>
              <a:rPr lang="en-US" altLang="zh-CN" dirty="0"/>
              <a:t>16</a:t>
            </a:r>
            <a:r>
              <a:rPr lang="zh-CN" altLang="en-US" dirty="0"/>
              <a:t> </a:t>
            </a:r>
            <a:r>
              <a:rPr lang="en-US" altLang="zh-CN" dirty="0"/>
              <a:t>structure,</a:t>
            </a:r>
            <a:r>
              <a:rPr lang="zh-CN" altLang="en-US" dirty="0"/>
              <a:t> </a:t>
            </a:r>
            <a:r>
              <a:rPr lang="en-US" altLang="zh-CN" dirty="0"/>
              <a:t>47</a:t>
            </a:r>
            <a:r>
              <a:rPr lang="zh-CN" altLang="en-US" dirty="0"/>
              <a:t> </a:t>
            </a:r>
            <a:r>
              <a:rPr lang="en-US" altLang="zh-CN" dirty="0"/>
              <a:t>(48-1)</a:t>
            </a:r>
            <a:r>
              <a:rPr lang="zh-CN" altLang="en-US" dirty="0"/>
              <a:t> </a:t>
            </a:r>
            <a:r>
              <a:rPr lang="en-US" altLang="zh-CN" dirty="0" err="1" smtClean="0"/>
              <a:t>glycoprofile</a:t>
            </a:r>
            <a:endParaRPr kumimoji="1" lang="zh-CN" altLang="en-US" dirty="0"/>
          </a:p>
        </p:txBody>
      </p:sp>
      <p:sp>
        <p:nvSpPr>
          <p:cNvPr id="3" name="Content Placeholder 2"/>
          <p:cNvSpPr>
            <a:spLocks noGrp="1"/>
          </p:cNvSpPr>
          <p:nvPr>
            <p:ph idx="1"/>
          </p:nvPr>
        </p:nvSpPr>
        <p:spPr/>
        <p:txBody>
          <a:bodyPr>
            <a:normAutofit fontScale="47500" lnSpcReduction="20000"/>
          </a:bodyPr>
          <a:lstStyle/>
          <a:p>
            <a:r>
              <a:rPr lang="en-US" altLang="zh-CN" dirty="0"/>
              <a:t>Results</a:t>
            </a:r>
            <a:endParaRPr lang="en-US" altLang="zh-CN" dirty="0"/>
          </a:p>
          <a:p>
            <a:pPr fontAlgn="base"/>
            <a:r>
              <a:rPr lang="en-US" altLang="zh-CN" dirty="0" err="1"/>
              <a:t>Heatmaps</a:t>
            </a:r>
            <a:r>
              <a:rPr lang="en-US" altLang="zh-CN" dirty="0"/>
              <a:t> </a:t>
            </a:r>
          </a:p>
          <a:p>
            <a:pPr lvl="1" fontAlgn="base"/>
            <a:r>
              <a:rPr lang="en-US" altLang="zh-CN" dirty="0"/>
              <a:t>Motifs and </a:t>
            </a:r>
            <a:r>
              <a:rPr lang="en-US" altLang="zh-CN" dirty="0" err="1"/>
              <a:t>glycans</a:t>
            </a:r>
            <a:r>
              <a:rPr lang="en-US" altLang="zh-CN" dirty="0"/>
              <a:t> segregate secretor vs non-secretor</a:t>
            </a:r>
          </a:p>
          <a:p>
            <a:pPr lvl="1" fontAlgn="base"/>
            <a:r>
              <a:rPr lang="en-US" altLang="zh-CN" dirty="0"/>
              <a:t>Second major organizing trend is time</a:t>
            </a:r>
          </a:p>
          <a:p>
            <a:pPr lvl="1" fontAlgn="base"/>
            <a:r>
              <a:rPr lang="en-US" altLang="zh-CN" dirty="0" err="1"/>
              <a:t>Syalaition</a:t>
            </a:r>
            <a:r>
              <a:rPr lang="en-US" altLang="zh-CN" dirty="0"/>
              <a:t> decreases over time</a:t>
            </a:r>
          </a:p>
          <a:p>
            <a:pPr lvl="1" fontAlgn="base"/>
            <a:r>
              <a:rPr lang="en-US" altLang="zh-CN" dirty="0"/>
              <a:t>secretors enriched &amp; non secretors for: 26, 92, 2, 16, 35, 86</a:t>
            </a:r>
          </a:p>
          <a:p>
            <a:pPr fontAlgn="base"/>
            <a:r>
              <a:rPr lang="en-US" altLang="zh-CN" dirty="0"/>
              <a:t>Regression: </a:t>
            </a:r>
          </a:p>
          <a:p>
            <a:pPr lvl="1" fontAlgn="base"/>
            <a:r>
              <a:rPr lang="en-US" altLang="zh-CN" dirty="0"/>
              <a:t>X80 is </a:t>
            </a:r>
            <a:r>
              <a:rPr lang="en-US" altLang="zh-CN" dirty="0" err="1"/>
              <a:t>anticorrelated</a:t>
            </a:r>
            <a:r>
              <a:rPr lang="en-US" altLang="zh-CN" dirty="0"/>
              <a:t> with secretor status (log odds, -.015, p=1e-2), X21 is positively correlated with secretor status.</a:t>
            </a:r>
          </a:p>
          <a:p>
            <a:pPr lvl="1" fontAlgn="base"/>
            <a:r>
              <a:rPr lang="en-US" altLang="zh-CN" dirty="0"/>
              <a:t>X129 &amp; X110 are positively associated with time while </a:t>
            </a:r>
            <a:r>
              <a:rPr lang="en-US" altLang="zh-CN" dirty="0" err="1"/>
              <a:t>syaliated</a:t>
            </a:r>
            <a:r>
              <a:rPr lang="en-US" altLang="zh-CN" dirty="0"/>
              <a:t> motifs (X?, X??, and X???) are negatively associated with time.</a:t>
            </a:r>
          </a:p>
          <a:p>
            <a:pPr fontAlgn="base"/>
            <a:r>
              <a:rPr lang="en-US" altLang="zh-CN" dirty="0"/>
              <a:t>Scatterplots</a:t>
            </a:r>
          </a:p>
          <a:p>
            <a:pPr lvl="1" fontAlgn="base"/>
            <a:r>
              <a:rPr lang="en-US" altLang="zh-CN" dirty="0"/>
              <a:t>X80 abundance is </a:t>
            </a:r>
            <a:r>
              <a:rPr lang="en-US" altLang="zh-CN" dirty="0" err="1"/>
              <a:t>anticorrelated</a:t>
            </a:r>
            <a:r>
              <a:rPr lang="en-US" altLang="zh-CN" dirty="0"/>
              <a:t> with time in non-secretors and positively associated with log time in secretors.</a:t>
            </a:r>
          </a:p>
          <a:p>
            <a:pPr lvl="1" fontAlgn="base"/>
            <a:r>
              <a:rPr lang="en-US" altLang="zh-CN" dirty="0"/>
              <a:t>This trend is not retrievable in DSLNH, DSLNH and </a:t>
            </a:r>
            <a:r>
              <a:rPr lang="en-US" altLang="zh-CN" dirty="0" err="1"/>
              <a:t>LSTb</a:t>
            </a:r>
            <a:r>
              <a:rPr lang="en-US" altLang="zh-CN" dirty="0"/>
              <a:t>, the X80 containing HMOs. </a:t>
            </a:r>
          </a:p>
          <a:p>
            <a:pPr fontAlgn="base"/>
            <a:r>
              <a:rPr lang="en-US" altLang="zh-CN" dirty="0"/>
              <a:t>Secretor/non-secretor spearman correlations</a:t>
            </a:r>
          </a:p>
          <a:p>
            <a:pPr lvl="1" fontAlgn="base"/>
            <a:r>
              <a:rPr lang="en-US" altLang="zh-CN" dirty="0"/>
              <a:t>X?, X??... are positively correlated in secretors and negatively correlated in non-secretors</a:t>
            </a:r>
          </a:p>
          <a:p>
            <a:pPr lvl="1" fontAlgn="base"/>
            <a:r>
              <a:rPr lang="en-US" altLang="zh-CN" dirty="0"/>
              <a:t>X?, X??... are positively correlated in non-secretors and negatively correlated in secretors</a:t>
            </a:r>
          </a:p>
          <a:p>
            <a:pPr lvl="1" fontAlgn="base"/>
            <a:r>
              <a:rPr lang="en-US" altLang="zh-CN" dirty="0"/>
              <a:t>motifs </a:t>
            </a:r>
            <a:r>
              <a:rPr lang="en-US" altLang="zh-CN" dirty="0" err="1"/>
              <a:t>positvely</a:t>
            </a:r>
            <a:r>
              <a:rPr lang="en-US" altLang="zh-CN" dirty="0"/>
              <a:t> correlated in secretors are (</a:t>
            </a:r>
            <a:r>
              <a:rPr lang="en-US" altLang="zh-CN" dirty="0" err="1"/>
              <a:t>fucosylated</a:t>
            </a:r>
            <a:r>
              <a:rPr lang="en-US" altLang="zh-CN" dirty="0"/>
              <a:t>, </a:t>
            </a:r>
            <a:r>
              <a:rPr lang="en-US" altLang="zh-CN" dirty="0" err="1"/>
              <a:t>fuc</a:t>
            </a:r>
            <a:r>
              <a:rPr lang="en-US" altLang="zh-CN" dirty="0"/>
              <a:t> &amp; </a:t>
            </a:r>
            <a:r>
              <a:rPr lang="en-US" altLang="zh-CN" dirty="0" err="1"/>
              <a:t>syalaited</a:t>
            </a:r>
            <a:r>
              <a:rPr lang="en-US" altLang="zh-CN" dirty="0"/>
              <a:t>, </a:t>
            </a:r>
            <a:r>
              <a:rPr lang="en-US" altLang="zh-CN" dirty="0" err="1"/>
              <a:t>galactosylated</a:t>
            </a:r>
            <a:r>
              <a:rPr lang="en-US" altLang="zh-CN" dirty="0"/>
              <a:t>…?)</a:t>
            </a:r>
          </a:p>
          <a:p>
            <a:pPr lvl="1" fontAlgn="base"/>
            <a:r>
              <a:rPr lang="en-US" altLang="zh-CN" dirty="0"/>
              <a:t>glycan </a:t>
            </a:r>
            <a:r>
              <a:rPr lang="en-US" altLang="zh-CN" dirty="0" err="1"/>
              <a:t>leve</a:t>
            </a:r>
            <a:r>
              <a:rPr lang="en-US" altLang="zh-CN" dirty="0"/>
              <a:t> observations</a:t>
            </a:r>
          </a:p>
          <a:p>
            <a:pPr lvl="2" fontAlgn="base"/>
            <a:r>
              <a:rPr lang="en-US" altLang="zh-CN" dirty="0" err="1"/>
              <a:t>LSTb</a:t>
            </a:r>
            <a:r>
              <a:rPr lang="en-US" altLang="zh-CN" dirty="0"/>
              <a:t> is correlated to </a:t>
            </a:r>
            <a:r>
              <a:rPr lang="en-US" altLang="zh-CN" dirty="0" err="1"/>
              <a:t>LSTc</a:t>
            </a:r>
            <a:r>
              <a:rPr lang="en-US" altLang="zh-CN" dirty="0"/>
              <a:t> in </a:t>
            </a:r>
            <a:r>
              <a:rPr lang="en-US" altLang="zh-CN" dirty="0" err="1"/>
              <a:t>nonsecretors</a:t>
            </a:r>
            <a:r>
              <a:rPr lang="en-US" altLang="zh-CN" dirty="0"/>
              <a:t> but not secretors suggesting a secretor-status dependent competition</a:t>
            </a:r>
          </a:p>
          <a:p>
            <a:endParaRPr kumimoji="1" lang="zh-CN" altLang="en-US" dirty="0"/>
          </a:p>
        </p:txBody>
      </p:sp>
    </p:spTree>
    <p:extLst>
      <p:ext uri="{BB962C8B-B14F-4D97-AF65-F5344CB8AC3E}">
        <p14:creationId xmlns:p14="http://schemas.microsoft.com/office/powerpoint/2010/main" val="24262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20624" y="1106424"/>
            <a:ext cx="4071930" cy="3745227"/>
            <a:chOff x="-1670063" y="-1478166"/>
            <a:chExt cx="11376261" cy="8382001"/>
          </a:xfrm>
        </p:grpSpPr>
        <p:pic>
          <p:nvPicPr>
            <p:cNvPr id="27" name="Picture 26"/>
            <p:cNvPicPr>
              <a:picLocks noChangeAspect="1"/>
            </p:cNvPicPr>
            <p:nvPr/>
          </p:nvPicPr>
          <p:blipFill>
            <a:blip r:embed="rId3"/>
            <a:stretch>
              <a:fillRect/>
            </a:stretch>
          </p:blipFill>
          <p:spPr>
            <a:xfrm>
              <a:off x="-1670063" y="-1478166"/>
              <a:ext cx="11376261" cy="7001851"/>
            </a:xfrm>
            <a:prstGeom prst="rect">
              <a:avLst/>
            </a:prstGeom>
          </p:spPr>
        </p:pic>
        <p:pic>
          <p:nvPicPr>
            <p:cNvPr id="29" name="Picture 2" descr="https://www.ncbi.nlm.nih.gov/corecgi/tileshop/tileshop.fcgi?p=PMC3&amp;id=765540&amp;s=31&amp;r=1&amp;c=2"/>
            <p:cNvPicPr>
              <a:picLocks noChangeAspect="1" noChangeArrowheads="1"/>
            </p:cNvPicPr>
            <p:nvPr/>
          </p:nvPicPr>
          <p:blipFill rotWithShape="1">
            <a:blip r:embed="rId4">
              <a:extLst>
                <a:ext uri="{28A0092B-C50C-407E-A947-70E740481C1C}">
                  <a14:useLocalDpi xmlns:a14="http://schemas.microsoft.com/office/drawing/2010/main" val="0"/>
                </a:ext>
              </a:extLst>
            </a:blip>
            <a:srcRect r="30696" b="30696"/>
            <a:stretch/>
          </p:blipFill>
          <p:spPr bwMode="auto">
            <a:xfrm>
              <a:off x="4179561" y="5311429"/>
              <a:ext cx="768889" cy="7688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35672" t="16332" r="55582" b="69553"/>
            <a:stretch/>
          </p:blipFill>
          <p:spPr>
            <a:xfrm>
              <a:off x="5109753" y="5237119"/>
              <a:ext cx="807499" cy="733124"/>
            </a:xfrm>
            <a:prstGeom prst="rect">
              <a:avLst/>
            </a:prstGeom>
          </p:spPr>
        </p:pic>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l="13808" t="50701" r="78942" b="36206"/>
            <a:stretch/>
          </p:blipFill>
          <p:spPr>
            <a:xfrm>
              <a:off x="7676057" y="6199290"/>
              <a:ext cx="654609" cy="665000"/>
            </a:xfrm>
            <a:prstGeom prst="rect">
              <a:avLst/>
            </a:prstGeom>
          </p:spPr>
        </p:pic>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l="46950" t="64630" r="43038" b="22090"/>
            <a:stretch/>
          </p:blipFill>
          <p:spPr>
            <a:xfrm>
              <a:off x="6139964" y="5359955"/>
              <a:ext cx="758999" cy="566333"/>
            </a:xfrm>
            <a:prstGeom prst="rect">
              <a:avLst/>
            </a:prstGeom>
          </p:spPr>
        </p:pic>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l="18984" t="31949" r="75943" b="59263"/>
            <a:stretch/>
          </p:blipFill>
          <p:spPr>
            <a:xfrm>
              <a:off x="1848343" y="6242274"/>
              <a:ext cx="644875" cy="628340"/>
            </a:xfrm>
            <a:prstGeom prst="rect">
              <a:avLst/>
            </a:prstGeom>
          </p:spPr>
        </p:pic>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36194" t="50719" r="55807" b="36446"/>
            <a:stretch/>
          </p:blipFill>
          <p:spPr>
            <a:xfrm>
              <a:off x="4677235" y="6168997"/>
              <a:ext cx="687579" cy="620499"/>
            </a:xfrm>
            <a:prstGeom prst="rect">
              <a:avLst/>
            </a:prstGeom>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l="24827" t="50893" r="67369" b="36619"/>
            <a:stretch/>
          </p:blipFill>
          <p:spPr>
            <a:xfrm>
              <a:off x="2658893" y="6135131"/>
              <a:ext cx="854115" cy="768704"/>
            </a:xfrm>
            <a:prstGeom prst="rect">
              <a:avLst/>
            </a:prstGeom>
          </p:spPr>
        </p:pic>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24856" t="64817" r="67204" b="22090"/>
            <a:stretch/>
          </p:blipFill>
          <p:spPr>
            <a:xfrm>
              <a:off x="2302515" y="5390644"/>
              <a:ext cx="743555" cy="689673"/>
            </a:xfrm>
            <a:prstGeom prst="rect">
              <a:avLst/>
            </a:prstGeom>
          </p:spPr>
        </p:pic>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l="36313" t="64507" r="54972" b="22311"/>
            <a:stretch/>
          </p:blipFill>
          <p:spPr>
            <a:xfrm>
              <a:off x="5671071" y="6181241"/>
              <a:ext cx="849364" cy="722594"/>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12049" t="40765" r="82591" b="50414"/>
            <a:stretch/>
          </p:blipFill>
          <p:spPr>
            <a:xfrm>
              <a:off x="6699409" y="6185364"/>
              <a:ext cx="578534" cy="535537"/>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12171" t="31949" r="82329" b="59263"/>
            <a:stretch/>
          </p:blipFill>
          <p:spPr>
            <a:xfrm>
              <a:off x="8090478" y="5341903"/>
              <a:ext cx="699214" cy="62834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929" y="6210215"/>
              <a:ext cx="883739" cy="510686"/>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161" y="5357788"/>
              <a:ext cx="782449" cy="778353"/>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4773" y="5346130"/>
              <a:ext cx="1054109" cy="593983"/>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9296" y="6168997"/>
              <a:ext cx="793854" cy="580767"/>
            </a:xfrm>
            <a:prstGeom prst="rect">
              <a:avLst/>
            </a:prstGeom>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3684" y="5387277"/>
              <a:ext cx="892925" cy="668549"/>
            </a:xfrm>
            <a:prstGeom prst="rect">
              <a:avLst/>
            </a:prstGeom>
          </p:spPr>
        </p:pic>
      </p:grpSp>
      <p:sp>
        <p:nvSpPr>
          <p:cNvPr id="4" name="Rectangle 3"/>
          <p:cNvSpPr/>
          <p:nvPr/>
        </p:nvSpPr>
        <p:spPr>
          <a:xfrm>
            <a:off x="1902701" y="830318"/>
            <a:ext cx="1122615" cy="369332"/>
          </a:xfrm>
          <a:prstGeom prst="rect">
            <a:avLst/>
          </a:prstGeom>
        </p:spPr>
        <p:txBody>
          <a:bodyPr wrap="none">
            <a:spAutoFit/>
          </a:bodyPr>
          <a:lstStyle/>
          <a:p>
            <a:r>
              <a:rPr lang="en-US" altLang="zh-CN" dirty="0" smtClean="0"/>
              <a:t>Figure</a:t>
            </a:r>
            <a:r>
              <a:rPr lang="zh-CN" altLang="en-US" dirty="0" smtClean="0"/>
              <a:t> </a:t>
            </a:r>
            <a:r>
              <a:rPr lang="en-US" altLang="zh-CN" dirty="0" smtClean="0"/>
              <a:t>3</a:t>
            </a:r>
            <a:r>
              <a:rPr lang="zh-CN" altLang="en-US" dirty="0" smtClean="0"/>
              <a:t> </a:t>
            </a:r>
            <a:r>
              <a:rPr lang="en-US" altLang="zh-CN" dirty="0" smtClean="0"/>
              <a:t>A</a:t>
            </a:r>
            <a:endParaRPr lang="zh-CN" altLang="en-US" dirty="0"/>
          </a:p>
        </p:txBody>
      </p:sp>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26689" y="971528"/>
            <a:ext cx="3708387" cy="3708387"/>
          </a:xfrm>
          <a:prstGeom prst="rect">
            <a:avLst/>
          </a:prstGeom>
        </p:spPr>
      </p:pic>
    </p:spTree>
    <p:extLst>
      <p:ext uri="{BB962C8B-B14F-4D97-AF65-F5344CB8AC3E}">
        <p14:creationId xmlns:p14="http://schemas.microsoft.com/office/powerpoint/2010/main" val="1826160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78" y="365126"/>
            <a:ext cx="6566282" cy="6566282"/>
          </a:xfrm>
          <a:prstGeom prst="rect">
            <a:avLst/>
          </a:prstGeom>
        </p:spPr>
      </p:pic>
    </p:spTree>
    <p:extLst>
      <p:ext uri="{BB962C8B-B14F-4D97-AF65-F5344CB8AC3E}">
        <p14:creationId xmlns:p14="http://schemas.microsoft.com/office/powerpoint/2010/main" val="384876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sp>
        <p:nvSpPr>
          <p:cNvPr id="3" name="Content Placeholder 2"/>
          <p:cNvSpPr>
            <a:spLocks noGrp="1"/>
          </p:cNvSpPr>
          <p:nvPr>
            <p:ph idx="1"/>
          </p:nvPr>
        </p:nvSpPr>
        <p:spPr/>
        <p:txBody>
          <a:bodyPr/>
          <a:lstStyle/>
          <a:p>
            <a:endParaRPr kumimoji="1" lang="zh-CN" altLang="en-US"/>
          </a:p>
        </p:txBody>
      </p:sp>
      <p:pic>
        <p:nvPicPr>
          <p:cNvPr id="4" name="Picture 3"/>
          <p:cNvPicPr>
            <a:picLocks noChangeAspect="1"/>
          </p:cNvPicPr>
          <p:nvPr/>
        </p:nvPicPr>
        <p:blipFill>
          <a:blip r:embed="rId2"/>
          <a:stretch>
            <a:fillRect/>
          </a:stretch>
        </p:blipFill>
        <p:spPr>
          <a:xfrm>
            <a:off x="2197608" y="454545"/>
            <a:ext cx="5395452" cy="5395452"/>
          </a:xfrm>
          <a:prstGeom prst="rect">
            <a:avLst/>
          </a:prstGeom>
        </p:spPr>
      </p:pic>
    </p:spTree>
    <p:extLst>
      <p:ext uri="{BB962C8B-B14F-4D97-AF65-F5344CB8AC3E}">
        <p14:creationId xmlns:p14="http://schemas.microsoft.com/office/powerpoint/2010/main" val="276126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Compare the </a:t>
            </a:r>
            <a:r>
              <a:rPr kumimoji="1" lang="en-US" altLang="zh-CN" dirty="0" err="1" smtClean="0"/>
              <a:t>glycoprofile</a:t>
            </a:r>
            <a:endParaRPr kumimoji="1" lang="zh-CN" altLang="en-US" dirty="0"/>
          </a:p>
        </p:txBody>
      </p:sp>
      <p:sp>
        <p:nvSpPr>
          <p:cNvPr id="3" name="Content Placeholder 2"/>
          <p:cNvSpPr>
            <a:spLocks noGrp="1"/>
          </p:cNvSpPr>
          <p:nvPr>
            <p:ph idx="1"/>
          </p:nvPr>
        </p:nvSpPr>
        <p:spPr/>
        <p:txBody>
          <a:bodyPr/>
          <a:lstStyle/>
          <a:p>
            <a:r>
              <a:rPr kumimoji="1" lang="en-US" altLang="zh-CN" dirty="0"/>
              <a:t>Comparing the </a:t>
            </a:r>
            <a:r>
              <a:rPr kumimoji="1" lang="en-US" altLang="zh-CN" dirty="0" err="1"/>
              <a:t>glycoprofile</a:t>
            </a:r>
            <a:r>
              <a:rPr kumimoji="1" lang="en-US" altLang="zh-CN" dirty="0"/>
              <a:t> is important.</a:t>
            </a:r>
            <a:r>
              <a:rPr kumimoji="1" lang="zh-CN" altLang="en-US" dirty="0"/>
              <a:t> </a:t>
            </a:r>
            <a:r>
              <a:rPr kumimoji="1" lang="en-US" altLang="zh-CN" dirty="0"/>
              <a:t>It</a:t>
            </a:r>
            <a:r>
              <a:rPr kumimoji="1" lang="zh-CN" altLang="en-US" dirty="0"/>
              <a:t> </a:t>
            </a:r>
            <a:r>
              <a:rPr kumimoji="1" lang="en-US" altLang="zh-CN" dirty="0"/>
              <a:t>tells</a:t>
            </a:r>
            <a:r>
              <a:rPr kumimoji="1" lang="zh-CN" altLang="en-US" dirty="0"/>
              <a:t> </a:t>
            </a:r>
            <a:r>
              <a:rPr kumimoji="1" lang="en-US" altLang="zh-CN" dirty="0"/>
              <a:t>us</a:t>
            </a:r>
            <a:r>
              <a:rPr kumimoji="1" lang="zh-CN" altLang="en-US" dirty="0"/>
              <a:t> </a:t>
            </a:r>
            <a:r>
              <a:rPr kumimoji="1" lang="en-US" altLang="zh-CN" dirty="0"/>
              <a:t>how</a:t>
            </a:r>
            <a:r>
              <a:rPr kumimoji="1" lang="zh-CN" altLang="en-US" dirty="0"/>
              <a:t> </a:t>
            </a:r>
            <a:r>
              <a:rPr kumimoji="1" lang="en-US" altLang="zh-CN" dirty="0"/>
              <a:t>glycan</a:t>
            </a:r>
            <a:r>
              <a:rPr kumimoji="1" lang="zh-CN" altLang="en-US" dirty="0"/>
              <a:t> </a:t>
            </a:r>
            <a:r>
              <a:rPr kumimoji="1" lang="en-US" altLang="zh-CN" dirty="0"/>
              <a:t>synthesis</a:t>
            </a:r>
            <a:r>
              <a:rPr kumimoji="1" lang="zh-CN" altLang="en-US" dirty="0"/>
              <a:t> </a:t>
            </a:r>
            <a:r>
              <a:rPr kumimoji="1" lang="en-US" altLang="zh-CN" dirty="0"/>
              <a:t>process</a:t>
            </a:r>
            <a:r>
              <a:rPr kumimoji="1" lang="zh-CN" altLang="en-US" dirty="0"/>
              <a:t> </a:t>
            </a:r>
            <a:r>
              <a:rPr kumimoji="1" lang="en-US" altLang="zh-CN" dirty="0"/>
              <a:t>is</a:t>
            </a:r>
            <a:r>
              <a:rPr kumimoji="1" lang="zh-CN" altLang="en-US" dirty="0"/>
              <a:t> </a:t>
            </a:r>
            <a:r>
              <a:rPr kumimoji="1" lang="en-US" altLang="zh-CN" dirty="0"/>
              <a:t>regulated</a:t>
            </a:r>
            <a:r>
              <a:rPr kumimoji="1" lang="zh-CN" altLang="en-US" dirty="0"/>
              <a:t> </a:t>
            </a:r>
            <a:r>
              <a:rPr kumimoji="1" lang="en-US" altLang="zh-CN" dirty="0"/>
              <a:t>or</a:t>
            </a:r>
            <a:r>
              <a:rPr kumimoji="1" lang="zh-CN" altLang="en-US" dirty="0"/>
              <a:t> </a:t>
            </a:r>
            <a:r>
              <a:rPr kumimoji="1" lang="en-US" altLang="zh-CN" dirty="0"/>
              <a:t>influenced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genome</a:t>
            </a:r>
            <a:r>
              <a:rPr kumimoji="1" lang="zh-CN" altLang="en-US" dirty="0"/>
              <a:t> </a:t>
            </a:r>
            <a:r>
              <a:rPr kumimoji="1" lang="en-US" altLang="zh-CN" dirty="0"/>
              <a:t>modification</a:t>
            </a:r>
            <a:r>
              <a:rPr kumimoji="1" lang="en-US" altLang="zh-CN" dirty="0" smtClean="0"/>
              <a:t>.</a:t>
            </a:r>
            <a:r>
              <a:rPr kumimoji="1" lang="zh-CN" altLang="en-US" dirty="0" smtClean="0"/>
              <a:t> </a:t>
            </a:r>
            <a:r>
              <a:rPr kumimoji="1" lang="en-US" altLang="zh-CN" dirty="0" smtClean="0"/>
              <a:t>Difference,</a:t>
            </a:r>
            <a:r>
              <a:rPr kumimoji="1" lang="zh-CN" altLang="en-US" dirty="0" smtClean="0"/>
              <a:t> </a:t>
            </a:r>
            <a:r>
              <a:rPr kumimoji="1" lang="en-US" altLang="zh-CN" dirty="0" err="1" smtClean="0"/>
              <a:t>substructre</a:t>
            </a:r>
            <a:r>
              <a:rPr kumimoji="1" lang="en-US" altLang="zh-CN" dirty="0" smtClean="0"/>
              <a:t>(motif),</a:t>
            </a:r>
            <a:r>
              <a:rPr kumimoji="1" lang="zh-CN" altLang="en-US" dirty="0" smtClean="0"/>
              <a:t> </a:t>
            </a:r>
            <a:r>
              <a:rPr kumimoji="1" lang="en-US" altLang="zh-CN" dirty="0" smtClean="0"/>
              <a:t>synthesis</a:t>
            </a:r>
            <a:r>
              <a:rPr kumimoji="1" lang="zh-CN" altLang="en-US" dirty="0" smtClean="0"/>
              <a:t> </a:t>
            </a:r>
            <a:r>
              <a:rPr kumimoji="1" lang="en-US" altLang="zh-CN" dirty="0" smtClean="0"/>
              <a:t>perturbation.</a:t>
            </a:r>
          </a:p>
          <a:p>
            <a:r>
              <a:rPr kumimoji="1" lang="en-US" altLang="zh-CN" dirty="0" smtClean="0"/>
              <a:t>Reading</a:t>
            </a:r>
            <a:r>
              <a:rPr kumimoji="1" lang="zh-CN" altLang="en-US" dirty="0" smtClean="0"/>
              <a:t> </a:t>
            </a:r>
            <a:r>
              <a:rPr kumimoji="1" lang="en-US" altLang="zh-CN" dirty="0" err="1" smtClean="0"/>
              <a:t>glycoprofile</a:t>
            </a:r>
            <a:r>
              <a:rPr kumimoji="1" lang="zh-CN" altLang="en-US" dirty="0" smtClean="0"/>
              <a:t> </a:t>
            </a:r>
            <a:r>
              <a:rPr kumimoji="1" lang="en-US" altLang="zh-CN" dirty="0" smtClean="0"/>
              <a:t>is</a:t>
            </a:r>
            <a:r>
              <a:rPr kumimoji="1" lang="zh-CN" altLang="en-US" dirty="0" smtClean="0"/>
              <a:t> </a:t>
            </a:r>
            <a:r>
              <a:rPr kumimoji="1" lang="en-US" altLang="zh-CN" dirty="0" smtClean="0"/>
              <a:t>hard.</a:t>
            </a:r>
            <a:r>
              <a:rPr kumimoji="1" lang="zh-CN" altLang="en-US" dirty="0" smtClean="0"/>
              <a:t> </a:t>
            </a:r>
            <a:r>
              <a:rPr kumimoji="1" lang="en-US" altLang="zh-CN" dirty="0" smtClean="0"/>
              <a:t>Each</a:t>
            </a:r>
            <a:r>
              <a:rPr kumimoji="1" lang="zh-CN" altLang="en-US" dirty="0" smtClean="0"/>
              <a:t> </a:t>
            </a:r>
            <a:r>
              <a:rPr kumimoji="1" lang="en-US" altLang="zh-CN" dirty="0" err="1" smtClean="0"/>
              <a:t>glycoprofile</a:t>
            </a:r>
            <a:r>
              <a:rPr kumimoji="1" lang="zh-CN" altLang="en-US" dirty="0" smtClean="0"/>
              <a:t> </a:t>
            </a:r>
            <a:r>
              <a:rPr kumimoji="1" lang="en-US" altLang="zh-CN" dirty="0" smtClean="0"/>
              <a:t>has</a:t>
            </a:r>
            <a:r>
              <a:rPr kumimoji="1" lang="zh-CN" altLang="en-US" dirty="0" smtClean="0"/>
              <a:t> </a:t>
            </a:r>
            <a:r>
              <a:rPr kumimoji="1" lang="en-US" altLang="zh-CN" dirty="0" smtClean="0"/>
              <a:t>multiple</a:t>
            </a:r>
            <a:r>
              <a:rPr kumimoji="1" lang="zh-CN" altLang="en-US" dirty="0" smtClean="0"/>
              <a:t> </a:t>
            </a:r>
            <a:r>
              <a:rPr kumimoji="1" lang="en-US" altLang="zh-CN" dirty="0" smtClean="0"/>
              <a:t>glycan</a:t>
            </a:r>
            <a:r>
              <a:rPr kumimoji="1" lang="zh-CN" altLang="en-US" dirty="0" smtClean="0"/>
              <a:t> </a:t>
            </a:r>
            <a:r>
              <a:rPr kumimoji="1" lang="en-US" altLang="zh-CN" dirty="0" smtClean="0"/>
              <a:t>structures</a:t>
            </a:r>
            <a:r>
              <a:rPr kumimoji="1" lang="zh-CN" altLang="en-US" dirty="0" smtClean="0"/>
              <a:t> </a:t>
            </a:r>
            <a:r>
              <a:rPr kumimoji="1" lang="en-US" altLang="zh-CN" dirty="0" smtClean="0"/>
              <a:t>and</a:t>
            </a:r>
            <a:r>
              <a:rPr kumimoji="1" lang="zh-CN" altLang="en-US" dirty="0" smtClean="0"/>
              <a:t> </a:t>
            </a:r>
            <a:r>
              <a:rPr kumimoji="1" lang="en-US" altLang="zh-CN" dirty="0" smtClean="0"/>
              <a:t>each</a:t>
            </a:r>
            <a:r>
              <a:rPr kumimoji="1" lang="zh-CN" altLang="en-US" dirty="0" smtClean="0"/>
              <a:t> </a:t>
            </a:r>
            <a:r>
              <a:rPr kumimoji="1" lang="en-US" altLang="zh-CN" dirty="0" smtClean="0"/>
              <a:t>glycan</a:t>
            </a:r>
            <a:r>
              <a:rPr kumimoji="1" lang="zh-CN" altLang="en-US" dirty="0" smtClean="0"/>
              <a:t> </a:t>
            </a:r>
            <a:r>
              <a:rPr kumimoji="1" lang="en-US" altLang="zh-CN" dirty="0" smtClean="0"/>
              <a:t>structure</a:t>
            </a:r>
            <a:r>
              <a:rPr kumimoji="1" lang="zh-CN" altLang="en-US" dirty="0" smtClean="0"/>
              <a:t> </a:t>
            </a:r>
            <a:r>
              <a:rPr kumimoji="1" lang="en-US" altLang="zh-CN" dirty="0" smtClean="0"/>
              <a:t>has</a:t>
            </a:r>
            <a:r>
              <a:rPr kumimoji="1" lang="zh-CN" altLang="en-US" dirty="0" smtClean="0"/>
              <a:t> </a:t>
            </a:r>
            <a:r>
              <a:rPr kumimoji="1" lang="en-US" altLang="zh-CN" dirty="0" smtClean="0"/>
              <a:t>overlapping</a:t>
            </a:r>
            <a:r>
              <a:rPr kumimoji="1" lang="zh-CN" altLang="en-US" dirty="0" smtClean="0"/>
              <a:t> </a:t>
            </a:r>
            <a:r>
              <a:rPr kumimoji="1" lang="en-US" altLang="zh-CN" dirty="0" smtClean="0"/>
              <a:t>chemical</a:t>
            </a:r>
            <a:r>
              <a:rPr kumimoji="1" lang="zh-CN" altLang="en-US" dirty="0" smtClean="0"/>
              <a:t> </a:t>
            </a:r>
            <a:r>
              <a:rPr kumimoji="1" lang="en-US" altLang="zh-CN" dirty="0" smtClean="0"/>
              <a:t>structure.</a:t>
            </a:r>
          </a:p>
          <a:p>
            <a:r>
              <a:rPr kumimoji="1" lang="en-US" altLang="zh-CN" dirty="0" smtClean="0"/>
              <a:t>Comparing</a:t>
            </a:r>
            <a:r>
              <a:rPr kumimoji="1" lang="zh-CN" altLang="en-US" dirty="0" smtClean="0"/>
              <a:t> </a:t>
            </a:r>
            <a:r>
              <a:rPr kumimoji="1" lang="en-US" altLang="zh-CN" dirty="0" err="1" smtClean="0"/>
              <a:t>glycoprofile</a:t>
            </a:r>
            <a:r>
              <a:rPr kumimoji="1" lang="zh-CN" altLang="en-US" dirty="0" smtClean="0"/>
              <a:t> </a:t>
            </a:r>
            <a:r>
              <a:rPr kumimoji="1" lang="en-US" altLang="zh-CN" dirty="0" smtClean="0"/>
              <a:t>is</a:t>
            </a:r>
            <a:r>
              <a:rPr kumimoji="1" lang="zh-CN" altLang="en-US" dirty="0" smtClean="0"/>
              <a:t> </a:t>
            </a:r>
            <a:r>
              <a:rPr kumimoji="1" lang="en-US" altLang="zh-CN" dirty="0" smtClean="0"/>
              <a:t>even</a:t>
            </a:r>
            <a:r>
              <a:rPr kumimoji="1" lang="zh-CN" altLang="en-US" dirty="0" smtClean="0"/>
              <a:t> </a:t>
            </a:r>
            <a:r>
              <a:rPr kumimoji="1" lang="en-US" altLang="zh-CN" dirty="0" smtClean="0"/>
              <a:t>harder.</a:t>
            </a:r>
            <a:r>
              <a:rPr kumimoji="1" lang="zh-CN" altLang="en-US" dirty="0" smtClean="0"/>
              <a:t> </a:t>
            </a:r>
            <a:r>
              <a:rPr kumimoji="1" lang="en-US" altLang="zh-CN" dirty="0" smtClean="0"/>
              <a:t>Because</a:t>
            </a:r>
            <a:r>
              <a:rPr kumimoji="1" lang="zh-CN" altLang="en-US" dirty="0" smtClean="0"/>
              <a:t> </a:t>
            </a:r>
            <a:r>
              <a:rPr kumimoji="1" lang="en-US" altLang="zh-CN" dirty="0" smtClean="0"/>
              <a:t>each</a:t>
            </a:r>
            <a:r>
              <a:rPr kumimoji="1" lang="zh-CN" altLang="en-US" dirty="0" smtClean="0"/>
              <a:t> </a:t>
            </a:r>
            <a:r>
              <a:rPr kumimoji="1" lang="en-US" altLang="zh-CN" dirty="0" err="1" smtClean="0"/>
              <a:t>glycoprofile</a:t>
            </a:r>
            <a:r>
              <a:rPr kumimoji="1" lang="zh-CN" altLang="en-US" dirty="0" smtClean="0"/>
              <a:t> </a:t>
            </a:r>
            <a:r>
              <a:rPr kumimoji="1" lang="en-US" altLang="zh-CN" dirty="0" smtClean="0"/>
              <a:t>has</a:t>
            </a:r>
            <a:r>
              <a:rPr kumimoji="1" lang="zh-CN" altLang="en-US" dirty="0" smtClean="0"/>
              <a:t> </a:t>
            </a:r>
            <a:r>
              <a:rPr kumimoji="1" lang="en-US" altLang="zh-CN" dirty="0" smtClean="0"/>
              <a:t>different</a:t>
            </a:r>
            <a:r>
              <a:rPr kumimoji="1" lang="zh-CN" altLang="en-US" dirty="0" smtClean="0"/>
              <a:t> </a:t>
            </a:r>
            <a:r>
              <a:rPr kumimoji="1" lang="en-US" altLang="zh-CN" dirty="0" err="1" smtClean="0"/>
              <a:t>glycans</a:t>
            </a:r>
            <a:r>
              <a:rPr kumimoji="1" lang="en-US" altLang="zh-CN" dirty="0" smtClean="0"/>
              <a:t>,</a:t>
            </a:r>
            <a:r>
              <a:rPr kumimoji="1" lang="zh-CN" altLang="en-US" dirty="0" smtClean="0"/>
              <a:t> </a:t>
            </a:r>
            <a:r>
              <a:rPr kumimoji="1" lang="en-US" altLang="zh-CN" dirty="0" smtClean="0"/>
              <a:t>you</a:t>
            </a:r>
            <a:r>
              <a:rPr kumimoji="1" lang="zh-CN" altLang="en-US" dirty="0" smtClean="0"/>
              <a:t> </a:t>
            </a:r>
            <a:r>
              <a:rPr kumimoji="1" lang="en-US" altLang="zh-CN" dirty="0" smtClean="0"/>
              <a:t>cannot</a:t>
            </a:r>
            <a:r>
              <a:rPr kumimoji="1" lang="zh-CN" altLang="en-US" dirty="0" smtClean="0"/>
              <a:t> </a:t>
            </a:r>
            <a:r>
              <a:rPr kumimoji="1" lang="en-US" altLang="zh-CN" dirty="0" smtClean="0"/>
              <a:t>directly</a:t>
            </a:r>
            <a:r>
              <a:rPr kumimoji="1" lang="zh-CN" altLang="en-US" dirty="0" smtClean="0"/>
              <a:t> </a:t>
            </a:r>
            <a:r>
              <a:rPr kumimoji="1" lang="en-US" altLang="zh-CN" dirty="0" smtClean="0"/>
              <a:t>compare</a:t>
            </a:r>
            <a:r>
              <a:rPr kumimoji="1" lang="zh-CN" altLang="en-US" dirty="0" smtClean="0"/>
              <a:t> </a:t>
            </a:r>
            <a:r>
              <a:rPr kumimoji="1" lang="en-US" altLang="zh-CN" dirty="0" smtClean="0"/>
              <a:t>them.</a:t>
            </a:r>
          </a:p>
        </p:txBody>
      </p:sp>
    </p:spTree>
    <p:extLst>
      <p:ext uri="{BB962C8B-B14F-4D97-AF65-F5344CB8AC3E}">
        <p14:creationId xmlns:p14="http://schemas.microsoft.com/office/powerpoint/2010/main" val="1700324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GlyCompare</a:t>
            </a:r>
            <a:endParaRPr kumimoji="1" lang="zh-CN" altLang="en-US" dirty="0"/>
          </a:p>
        </p:txBody>
      </p:sp>
      <p:sp>
        <p:nvSpPr>
          <p:cNvPr id="3" name="Content Placeholder 2"/>
          <p:cNvSpPr>
            <a:spLocks noGrp="1"/>
          </p:cNvSpPr>
          <p:nvPr>
            <p:ph idx="1"/>
          </p:nvPr>
        </p:nvSpPr>
        <p:spPr/>
        <p:txBody>
          <a:bodyPr/>
          <a:lstStyle/>
          <a:p>
            <a:r>
              <a:rPr kumimoji="1" lang="en-US" altLang="zh-CN" dirty="0" smtClean="0"/>
              <a:t>Comparing</a:t>
            </a:r>
            <a:r>
              <a:rPr kumimoji="1" lang="zh-CN" altLang="en-US" dirty="0" smtClean="0"/>
              <a:t> </a:t>
            </a:r>
            <a:r>
              <a:rPr kumimoji="1" lang="en-US" altLang="zh-CN" dirty="0" smtClean="0"/>
              <a:t>large</a:t>
            </a:r>
            <a:r>
              <a:rPr kumimoji="1" lang="zh-CN" altLang="en-US" dirty="0" smtClean="0"/>
              <a:t> </a:t>
            </a:r>
            <a:r>
              <a:rPr kumimoji="1" lang="en-US" altLang="zh-CN" dirty="0" smtClean="0"/>
              <a:t>set</a:t>
            </a:r>
            <a:r>
              <a:rPr kumimoji="1" lang="zh-CN" altLang="en-US" dirty="0" smtClean="0"/>
              <a:t> </a:t>
            </a:r>
            <a:r>
              <a:rPr kumimoji="1" lang="en-US" altLang="zh-CN" dirty="0" smtClean="0"/>
              <a:t>of</a:t>
            </a:r>
            <a:r>
              <a:rPr kumimoji="1" lang="zh-CN" altLang="en-US" dirty="0" smtClean="0"/>
              <a:t> </a:t>
            </a:r>
            <a:r>
              <a:rPr kumimoji="1" lang="en-US" altLang="zh-CN" dirty="0" err="1" smtClean="0"/>
              <a:t>glycoprofiles</a:t>
            </a:r>
            <a:endParaRPr kumimoji="1" lang="en-US" altLang="zh-CN" dirty="0" smtClean="0"/>
          </a:p>
          <a:p>
            <a:r>
              <a:rPr kumimoji="1" lang="en-US" altLang="zh-CN" dirty="0" smtClean="0"/>
              <a:t>Tracking</a:t>
            </a:r>
            <a:r>
              <a:rPr kumimoji="1" lang="zh-CN" altLang="en-US" dirty="0" smtClean="0"/>
              <a:t> </a:t>
            </a:r>
            <a:r>
              <a:rPr kumimoji="1" lang="en-US" altLang="zh-CN" dirty="0" smtClean="0"/>
              <a:t>the</a:t>
            </a:r>
            <a:r>
              <a:rPr kumimoji="1" lang="zh-CN" altLang="en-US" dirty="0" smtClean="0"/>
              <a:t> </a:t>
            </a:r>
            <a:r>
              <a:rPr kumimoji="1" lang="en-US" altLang="zh-CN" dirty="0" smtClean="0"/>
              <a:t>substructure(motif)</a:t>
            </a:r>
            <a:r>
              <a:rPr kumimoji="1" lang="zh-CN" altLang="en-US" dirty="0" smtClean="0"/>
              <a:t> </a:t>
            </a:r>
            <a:r>
              <a:rPr kumimoji="1" lang="en-US" altLang="zh-CN" dirty="0" smtClean="0"/>
              <a:t>abundance</a:t>
            </a:r>
            <a:r>
              <a:rPr kumimoji="1" lang="zh-CN" altLang="en-US" dirty="0" smtClean="0"/>
              <a:t> </a:t>
            </a:r>
            <a:r>
              <a:rPr kumimoji="1" lang="en-US" altLang="zh-CN" dirty="0" smtClean="0"/>
              <a:t>change</a:t>
            </a:r>
          </a:p>
          <a:p>
            <a:r>
              <a:rPr kumimoji="1" lang="en-US" altLang="zh-CN" dirty="0" smtClean="0"/>
              <a:t>Correlating</a:t>
            </a:r>
            <a:r>
              <a:rPr kumimoji="1" lang="zh-CN" altLang="en-US" dirty="0" smtClean="0"/>
              <a:t> </a:t>
            </a:r>
            <a:r>
              <a:rPr kumimoji="1" lang="en-US" altLang="zh-CN" dirty="0" smtClean="0"/>
              <a:t>the</a:t>
            </a:r>
            <a:r>
              <a:rPr kumimoji="1" lang="zh-CN" altLang="en-US" dirty="0" smtClean="0"/>
              <a:t> </a:t>
            </a:r>
            <a:r>
              <a:rPr kumimoji="1" lang="en-US" altLang="zh-CN" dirty="0" smtClean="0"/>
              <a:t>phenotypes</a:t>
            </a:r>
            <a:r>
              <a:rPr kumimoji="1" lang="zh-CN" altLang="en-US" dirty="0" smtClean="0"/>
              <a:t> </a:t>
            </a:r>
            <a:r>
              <a:rPr kumimoji="1" lang="en-US" altLang="zh-CN" dirty="0" smtClean="0"/>
              <a:t>with</a:t>
            </a:r>
            <a:r>
              <a:rPr kumimoji="1" lang="zh-CN" altLang="en-US" dirty="0" smtClean="0"/>
              <a:t> </a:t>
            </a:r>
            <a:r>
              <a:rPr kumimoji="1" lang="en-US" altLang="zh-CN" dirty="0" smtClean="0"/>
              <a:t>the</a:t>
            </a:r>
            <a:r>
              <a:rPr kumimoji="1" lang="zh-CN" altLang="en-US" dirty="0" smtClean="0"/>
              <a:t> </a:t>
            </a:r>
            <a:r>
              <a:rPr kumimoji="1" lang="en-US" altLang="zh-CN" dirty="0" smtClean="0"/>
              <a:t>motif’s</a:t>
            </a:r>
            <a:r>
              <a:rPr kumimoji="1" lang="zh-CN" altLang="en-US" dirty="0" smtClean="0"/>
              <a:t> </a:t>
            </a:r>
            <a:r>
              <a:rPr kumimoji="1" lang="en-US" altLang="zh-CN" dirty="0" smtClean="0"/>
              <a:t>abundance.</a:t>
            </a:r>
          </a:p>
          <a:p>
            <a:r>
              <a:rPr kumimoji="1" lang="en-US" altLang="zh-CN" dirty="0" smtClean="0"/>
              <a:t>Illustrating</a:t>
            </a:r>
            <a:r>
              <a:rPr kumimoji="1" lang="zh-CN" altLang="en-US" dirty="0" smtClean="0"/>
              <a:t> </a:t>
            </a:r>
            <a:r>
              <a:rPr kumimoji="1" lang="en-US" altLang="zh-CN" dirty="0" smtClean="0"/>
              <a:t>the</a:t>
            </a:r>
            <a:r>
              <a:rPr kumimoji="1" lang="zh-CN" altLang="en-US" dirty="0" smtClean="0"/>
              <a:t> </a:t>
            </a:r>
            <a:r>
              <a:rPr kumimoji="1" lang="en-US" altLang="zh-CN" dirty="0" smtClean="0"/>
              <a:t>perturbation</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synthesis</a:t>
            </a:r>
            <a:r>
              <a:rPr kumimoji="1" lang="zh-CN" altLang="en-US" dirty="0" smtClean="0"/>
              <a:t> </a:t>
            </a:r>
            <a:r>
              <a:rPr kumimoji="1" lang="en-US" altLang="zh-CN" dirty="0" err="1" smtClean="0"/>
              <a:t>netowork</a:t>
            </a:r>
            <a:r>
              <a:rPr kumimoji="1" lang="en-US" altLang="zh-CN" dirty="0" smtClean="0"/>
              <a:t>.</a:t>
            </a:r>
          </a:p>
          <a:p>
            <a:endParaRPr kumimoji="1" lang="zh-CN" altLang="en-US" dirty="0"/>
          </a:p>
        </p:txBody>
      </p:sp>
    </p:spTree>
    <p:extLst>
      <p:ext uri="{BB962C8B-B14F-4D97-AF65-F5344CB8AC3E}">
        <p14:creationId xmlns:p14="http://schemas.microsoft.com/office/powerpoint/2010/main" val="1104449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1" name="Picture 180"/>
          <p:cNvPicPr>
            <a:picLocks noChangeAspect="1"/>
          </p:cNvPicPr>
          <p:nvPr/>
        </p:nvPicPr>
        <p:blipFill rotWithShape="1">
          <a:blip r:embed="rId3">
            <a:extLst>
              <a:ext uri="{28A0092B-C50C-407E-A947-70E740481C1C}">
                <a14:useLocalDpi xmlns:a14="http://schemas.microsoft.com/office/drawing/2010/main" val="0"/>
              </a:ext>
            </a:extLst>
          </a:blip>
          <a:srcRect l="18913" t="36904" r="16094" b="10281"/>
          <a:stretch/>
        </p:blipFill>
        <p:spPr>
          <a:xfrm>
            <a:off x="-162968" y="2169899"/>
            <a:ext cx="3444209" cy="3622054"/>
          </a:xfrm>
          <a:prstGeom prst="rect">
            <a:avLst/>
          </a:prstGeom>
        </p:spPr>
      </p:pic>
      <p:grpSp>
        <p:nvGrpSpPr>
          <p:cNvPr id="189" name="Group 188"/>
          <p:cNvGrpSpPr/>
          <p:nvPr/>
        </p:nvGrpSpPr>
        <p:grpSpPr>
          <a:xfrm>
            <a:off x="3352800" y="1591733"/>
            <a:ext cx="5803647" cy="5030448"/>
            <a:chOff x="3827717" y="1496972"/>
            <a:chExt cx="4852978" cy="4165807"/>
          </a:xfrm>
        </p:grpSpPr>
        <p:pic>
          <p:nvPicPr>
            <p:cNvPr id="139" name="Picture 138"/>
            <p:cNvPicPr>
              <a:picLocks noChangeAspect="1"/>
            </p:cNvPicPr>
            <p:nvPr/>
          </p:nvPicPr>
          <p:blipFill rotWithShape="1">
            <a:blip r:embed="rId4">
              <a:extLst>
                <a:ext uri="{28A0092B-C50C-407E-A947-70E740481C1C}">
                  <a14:useLocalDpi xmlns:a14="http://schemas.microsoft.com/office/drawing/2010/main" val="0"/>
                </a:ext>
              </a:extLst>
            </a:blip>
            <a:srcRect l="21341" t="28996" r="7018" b="24829"/>
            <a:stretch/>
          </p:blipFill>
          <p:spPr>
            <a:xfrm>
              <a:off x="5840563" y="3538573"/>
              <a:ext cx="2299317" cy="2124206"/>
            </a:xfrm>
            <a:prstGeom prst="rect">
              <a:avLst/>
            </a:prstGeom>
          </p:spPr>
        </p:pic>
        <p:pic>
          <p:nvPicPr>
            <p:cNvPr id="117" name="Picture 116"/>
            <p:cNvPicPr>
              <a:picLocks noChangeAspect="1"/>
            </p:cNvPicPr>
            <p:nvPr/>
          </p:nvPicPr>
          <p:blipFill rotWithShape="1">
            <a:blip r:embed="rId5">
              <a:extLst>
                <a:ext uri="{28A0092B-C50C-407E-A947-70E740481C1C}">
                  <a14:useLocalDpi xmlns:a14="http://schemas.microsoft.com/office/drawing/2010/main" val="0"/>
                </a:ext>
              </a:extLst>
            </a:blip>
            <a:srcRect l="1053" r="85422" b="73572"/>
            <a:stretch/>
          </p:blipFill>
          <p:spPr>
            <a:xfrm>
              <a:off x="7929102" y="4600677"/>
              <a:ext cx="751593" cy="986951"/>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3873643" y="1586648"/>
              <a:ext cx="1391929" cy="1097190"/>
            </a:xfrm>
            <a:prstGeom prst="rect">
              <a:avLst/>
            </a:prstGeom>
            <a:ln>
              <a:solidFill>
                <a:schemeClr val="tx1"/>
              </a:solidFill>
            </a:ln>
          </p:spPr>
        </p:pic>
        <p:grpSp>
          <p:nvGrpSpPr>
            <p:cNvPr id="109" name="Group 108"/>
            <p:cNvGrpSpPr/>
            <p:nvPr/>
          </p:nvGrpSpPr>
          <p:grpSpPr>
            <a:xfrm>
              <a:off x="5481302" y="1584426"/>
              <a:ext cx="639820" cy="497506"/>
              <a:chOff x="3449441" y="836118"/>
              <a:chExt cx="1998766" cy="909295"/>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3601914" y="892367"/>
                <a:ext cx="1075131" cy="556053"/>
              </a:xfrm>
              <a:prstGeom prst="rect">
                <a:avLst/>
              </a:prstGeom>
              <a:ln>
                <a:solidFill>
                  <a:schemeClr val="tx1"/>
                </a:solidFill>
              </a:ln>
            </p:spPr>
          </p:pic>
          <p:pic>
            <p:nvPicPr>
              <p:cNvPr id="63" name="Picture 62"/>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3754388" y="948617"/>
                <a:ext cx="1075131" cy="556053"/>
              </a:xfrm>
              <a:prstGeom prst="rect">
                <a:avLst/>
              </a:prstGeom>
              <a:ln>
                <a:solidFill>
                  <a:schemeClr val="tx1"/>
                </a:solidFill>
              </a:ln>
            </p:spPr>
          </p:pic>
          <p:pic>
            <p:nvPicPr>
              <p:cNvPr id="64" name="Picture 63"/>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3906862" y="1011599"/>
                <a:ext cx="1075131" cy="556053"/>
              </a:xfrm>
              <a:prstGeom prst="rect">
                <a:avLst/>
              </a:prstGeom>
              <a:ln>
                <a:solidFill>
                  <a:schemeClr val="tx1"/>
                </a:solidFill>
              </a:ln>
            </p:spPr>
          </p:pic>
          <p:pic>
            <p:nvPicPr>
              <p:cNvPr id="65" name="Picture 64"/>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3449441" y="836118"/>
                <a:ext cx="1075131" cy="556053"/>
              </a:xfrm>
              <a:prstGeom prst="rect">
                <a:avLst/>
              </a:prstGeom>
              <a:ln>
                <a:solidFill>
                  <a:schemeClr val="tx1"/>
                </a:solidFill>
              </a:ln>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4063738" y="1062493"/>
                <a:ext cx="1075131" cy="556053"/>
              </a:xfrm>
              <a:prstGeom prst="rect">
                <a:avLst/>
              </a:prstGeom>
              <a:ln>
                <a:solidFill>
                  <a:schemeClr val="tx1"/>
                </a:solidFill>
              </a:ln>
            </p:spPr>
          </p:pic>
          <p:pic>
            <p:nvPicPr>
              <p:cNvPr id="67" name="Picture 66"/>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4216212" y="1125476"/>
                <a:ext cx="1075131" cy="556053"/>
              </a:xfrm>
              <a:prstGeom prst="rect">
                <a:avLst/>
              </a:prstGeom>
              <a:ln>
                <a:solidFill>
                  <a:schemeClr val="tx1"/>
                </a:solidFill>
              </a:ln>
            </p:spPr>
          </p:pic>
          <p:pic>
            <p:nvPicPr>
              <p:cNvPr id="70" name="Picture 69"/>
              <p:cNvPicPr>
                <a:picLocks noChangeAspect="1"/>
              </p:cNvPicPr>
              <p:nvPr/>
            </p:nvPicPr>
            <p:blipFill rotWithShape="1">
              <a:blip r:embed="rId6">
                <a:extLst>
                  <a:ext uri="{28A0092B-C50C-407E-A947-70E740481C1C}">
                    <a14:useLocalDpi xmlns:a14="http://schemas.microsoft.com/office/drawing/2010/main" val="0"/>
                  </a:ext>
                </a:extLst>
              </a:blip>
              <a:srcRect l="20011" t="34657" r="20777" b="33329"/>
              <a:stretch/>
            </p:blipFill>
            <p:spPr>
              <a:xfrm>
                <a:off x="4373076" y="1189360"/>
                <a:ext cx="1075131" cy="556053"/>
              </a:xfrm>
              <a:prstGeom prst="rect">
                <a:avLst/>
              </a:prstGeom>
              <a:ln>
                <a:solidFill>
                  <a:schemeClr val="tx1"/>
                </a:solidFill>
              </a:ln>
            </p:spPr>
          </p:pic>
        </p:grpSp>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a:off x="4429198" y="2740706"/>
              <a:ext cx="211905" cy="187641"/>
            </a:xfrm>
            <a:prstGeom prst="rect">
              <a:avLst/>
            </a:prstGeom>
          </p:spPr>
        </p:pic>
        <p:grpSp>
          <p:nvGrpSpPr>
            <p:cNvPr id="187" name="Group 186"/>
            <p:cNvGrpSpPr/>
            <p:nvPr/>
          </p:nvGrpSpPr>
          <p:grpSpPr>
            <a:xfrm>
              <a:off x="3827717" y="2928761"/>
              <a:ext cx="1441616" cy="2603716"/>
              <a:chOff x="3827721" y="2321064"/>
              <a:chExt cx="1441618" cy="2706867"/>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rot="16200000">
                <a:off x="4846762" y="3801449"/>
                <a:ext cx="234551" cy="169524"/>
              </a:xfrm>
              <a:prstGeom prst="rect">
                <a:avLst/>
              </a:prstGeom>
            </p:spPr>
          </p:pic>
          <p:pic>
            <p:nvPicPr>
              <p:cNvPr id="82" name="Picture 81"/>
              <p:cNvPicPr>
                <a:picLocks noChangeAspect="1"/>
              </p:cNvPicPr>
              <p:nvPr/>
            </p:nvPicPr>
            <p:blipFill rotWithShape="1">
              <a:blip r:embed="rId7">
                <a:extLst>
                  <a:ext uri="{28A0092B-C50C-407E-A947-70E740481C1C}">
                    <a14:useLocalDpi xmlns:a14="http://schemas.microsoft.com/office/drawing/2010/main" val="0"/>
                  </a:ext>
                </a:extLst>
              </a:blip>
              <a:srcRect r="23793"/>
              <a:stretch/>
            </p:blipFill>
            <p:spPr>
              <a:xfrm>
                <a:off x="3827721" y="2321064"/>
                <a:ext cx="1101982" cy="2706867"/>
              </a:xfrm>
              <a:prstGeom prst="rect">
                <a:avLst/>
              </a:prstGeom>
            </p:spPr>
          </p:pic>
          <p:pic>
            <p:nvPicPr>
              <p:cNvPr id="108" name="Picture 107"/>
              <p:cNvPicPr>
                <a:picLocks noChangeAspect="1"/>
              </p:cNvPicPr>
              <p:nvPr/>
            </p:nvPicPr>
            <p:blipFill rotWithShape="1">
              <a:blip r:embed="rId8">
                <a:extLst>
                  <a:ext uri="{28A0092B-C50C-407E-A947-70E740481C1C}">
                    <a14:useLocalDpi xmlns:a14="http://schemas.microsoft.com/office/drawing/2010/main" val="0"/>
                  </a:ext>
                </a:extLst>
              </a:blip>
              <a:srcRect l="11661" t="10029" r="78503" b="11101"/>
              <a:stretch/>
            </p:blipFill>
            <p:spPr>
              <a:xfrm>
                <a:off x="5036196" y="2759063"/>
                <a:ext cx="233143" cy="2226800"/>
              </a:xfrm>
              <a:prstGeom prst="rect">
                <a:avLst/>
              </a:prstGeom>
            </p:spPr>
          </p:pic>
        </p:grpSp>
        <p:grpSp>
          <p:nvGrpSpPr>
            <p:cNvPr id="179" name="Group 178"/>
            <p:cNvGrpSpPr/>
            <p:nvPr/>
          </p:nvGrpSpPr>
          <p:grpSpPr>
            <a:xfrm>
              <a:off x="6227959" y="1496972"/>
              <a:ext cx="2152652" cy="1407661"/>
              <a:chOff x="4399257" y="589538"/>
              <a:chExt cx="3796885" cy="2522647"/>
            </a:xfrm>
          </p:grpSpPr>
          <p:pic>
            <p:nvPicPr>
              <p:cNvPr id="178" name="Picture 1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9257" y="589538"/>
                <a:ext cx="3796885" cy="2522647"/>
              </a:xfrm>
              <a:prstGeom prst="rect">
                <a:avLst/>
              </a:prstGeom>
            </p:spPr>
          </p:pic>
          <p:sp>
            <p:nvSpPr>
              <p:cNvPr id="123" name="Rounded Rectangle 122"/>
              <p:cNvSpPr/>
              <p:nvPr/>
            </p:nvSpPr>
            <p:spPr>
              <a:xfrm>
                <a:off x="5806631" y="1172168"/>
                <a:ext cx="272897"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5" name="Rounded Rectangle 124"/>
              <p:cNvSpPr/>
              <p:nvPr/>
            </p:nvSpPr>
            <p:spPr>
              <a:xfrm>
                <a:off x="6290612" y="1177947"/>
                <a:ext cx="272897"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6" name="Rounded Rectangle 125"/>
              <p:cNvSpPr/>
              <p:nvPr/>
            </p:nvSpPr>
            <p:spPr>
              <a:xfrm>
                <a:off x="5472647" y="1904481"/>
                <a:ext cx="432241"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7" name="Rounded Rectangle 126"/>
              <p:cNvSpPr/>
              <p:nvPr/>
            </p:nvSpPr>
            <p:spPr>
              <a:xfrm>
                <a:off x="6531586" y="1909074"/>
                <a:ext cx="326615"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8" name="Rounded Rectangle 127"/>
              <p:cNvSpPr/>
              <p:nvPr/>
            </p:nvSpPr>
            <p:spPr>
              <a:xfrm>
                <a:off x="5936481" y="2551918"/>
                <a:ext cx="582968"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9" name="Rounded Rectangle 128"/>
              <p:cNvSpPr/>
              <p:nvPr/>
            </p:nvSpPr>
            <p:spPr>
              <a:xfrm>
                <a:off x="7120955" y="1176619"/>
                <a:ext cx="278806" cy="268568"/>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31" name="Rounded Rectangle 130"/>
              <p:cNvSpPr/>
              <p:nvPr/>
            </p:nvSpPr>
            <p:spPr>
              <a:xfrm>
                <a:off x="7334292" y="625087"/>
                <a:ext cx="247256" cy="214449"/>
              </a:xfrm>
              <a:prstGeom prst="roundRect">
                <a:avLst/>
              </a:prstGeom>
              <a:noFill/>
              <a:ln>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grpSp>
        <p:pic>
          <p:nvPicPr>
            <p:cNvPr id="135" name="Picture 134"/>
            <p:cNvPicPr>
              <a:picLocks noChangeAspect="1"/>
            </p:cNvPicPr>
            <p:nvPr/>
          </p:nvPicPr>
          <p:blipFill rotWithShape="1">
            <a:blip r:embed="rId10">
              <a:extLst>
                <a:ext uri="{28A0092B-C50C-407E-A947-70E740481C1C}">
                  <a14:useLocalDpi xmlns:a14="http://schemas.microsoft.com/office/drawing/2010/main" val="0"/>
                </a:ext>
              </a:extLst>
            </a:blip>
            <a:srcRect l="16674" t="25160" r="16675" b="25481"/>
            <a:stretch/>
          </p:blipFill>
          <p:spPr>
            <a:xfrm>
              <a:off x="5421821" y="2538138"/>
              <a:ext cx="818448" cy="937369"/>
            </a:xfrm>
            <a:prstGeom prst="rect">
              <a:avLst/>
            </a:prstGeom>
          </p:spPr>
        </p:pic>
        <p:pic>
          <p:nvPicPr>
            <p:cNvPr id="183" name="Picture 182"/>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a:off x="5708394" y="2292817"/>
              <a:ext cx="211905" cy="187641"/>
            </a:xfrm>
            <a:prstGeom prst="rect">
              <a:avLst/>
            </a:prstGeom>
          </p:spPr>
        </p:pic>
        <p:pic>
          <p:nvPicPr>
            <p:cNvPr id="184" name="Picture 183"/>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rot="19452694">
              <a:off x="5899201" y="3573353"/>
              <a:ext cx="211905" cy="187641"/>
            </a:xfrm>
            <a:prstGeom prst="rect">
              <a:avLst/>
            </a:prstGeom>
          </p:spPr>
        </p:pic>
        <p:pic>
          <p:nvPicPr>
            <p:cNvPr id="185" name="Picture 184"/>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rot="16200000">
              <a:off x="6228136" y="1913712"/>
              <a:ext cx="211905" cy="187641"/>
            </a:xfrm>
            <a:prstGeom prst="rect">
              <a:avLst/>
            </a:prstGeom>
          </p:spPr>
        </p:pic>
        <p:pic>
          <p:nvPicPr>
            <p:cNvPr id="186" name="Picture 185"/>
            <p:cNvPicPr>
              <a:picLocks noChangeAspect="1"/>
            </p:cNvPicPr>
            <p:nvPr/>
          </p:nvPicPr>
          <p:blipFill rotWithShape="1">
            <a:blip r:embed="rId3">
              <a:extLst>
                <a:ext uri="{28A0092B-C50C-407E-A947-70E740481C1C}">
                  <a14:useLocalDpi xmlns:a14="http://schemas.microsoft.com/office/drawing/2010/main" val="0"/>
                </a:ext>
              </a:extLst>
            </a:blip>
            <a:srcRect l="50716" t="54998" r="42919" b="41067"/>
            <a:stretch/>
          </p:blipFill>
          <p:spPr>
            <a:xfrm>
              <a:off x="7110890" y="2917990"/>
              <a:ext cx="211905" cy="187641"/>
            </a:xfrm>
            <a:prstGeom prst="rect">
              <a:avLst/>
            </a:prstGeom>
          </p:spPr>
        </p:pic>
      </p:grpSp>
      <p:sp>
        <p:nvSpPr>
          <p:cNvPr id="188" name="Title 2"/>
          <p:cNvSpPr>
            <a:spLocks noGrp="1"/>
          </p:cNvSpPr>
          <p:nvPr>
            <p:ph type="title"/>
          </p:nvPr>
        </p:nvSpPr>
        <p:spPr>
          <a:xfrm>
            <a:off x="628650" y="365126"/>
            <a:ext cx="7886700" cy="1325563"/>
          </a:xfrm>
        </p:spPr>
        <p:txBody>
          <a:bodyPr>
            <a:normAutofit/>
          </a:bodyPr>
          <a:lstStyle/>
          <a:p>
            <a:r>
              <a:rPr lang="en-US" altLang="zh-CN" sz="3600" dirty="0" smtClean="0">
                <a:solidFill>
                  <a:srgbClr val="000000"/>
                </a:solidFill>
              </a:rPr>
              <a:t>Figure1</a:t>
            </a:r>
            <a:r>
              <a:rPr lang="zh-CN" altLang="en-US" sz="3600" dirty="0" smtClean="0">
                <a:solidFill>
                  <a:srgbClr val="000000"/>
                </a:solidFill>
              </a:rPr>
              <a:t> </a:t>
            </a:r>
            <a:r>
              <a:rPr kumimoji="1" lang="en-US" altLang="zh-CN" sz="3600" dirty="0" smtClean="0"/>
              <a:t>Working</a:t>
            </a:r>
            <a:r>
              <a:rPr kumimoji="1" lang="zh-CN" altLang="en-US" sz="3600" dirty="0" smtClean="0"/>
              <a:t> </a:t>
            </a:r>
            <a:r>
              <a:rPr kumimoji="1" lang="en-US" altLang="zh-CN" sz="3600" dirty="0" smtClean="0"/>
              <a:t>pipeline</a:t>
            </a:r>
            <a:endParaRPr kumimoji="1" lang="zh-CN" altLang="en-US" sz="3600" dirty="0"/>
          </a:p>
        </p:txBody>
      </p:sp>
    </p:spTree>
    <p:extLst>
      <p:ext uri="{BB962C8B-B14F-4D97-AF65-F5344CB8AC3E}">
        <p14:creationId xmlns:p14="http://schemas.microsoft.com/office/powerpoint/2010/main" val="3922041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2</a:t>
            </a:r>
            <a:r>
              <a:rPr kumimoji="1" lang="zh-CN" altLang="en-US" dirty="0" smtClean="0"/>
              <a:t> </a:t>
            </a:r>
            <a:r>
              <a:rPr kumimoji="1" lang="en-US" altLang="zh-CN" smtClean="0"/>
              <a:t>Result</a:t>
            </a:r>
            <a:r>
              <a:rPr kumimoji="1" lang="zh-CN" altLang="en-US" smtClean="0"/>
              <a:t> </a:t>
            </a:r>
            <a:r>
              <a:rPr kumimoji="1" lang="en-US" altLang="zh-CN" smtClean="0"/>
              <a:t>CHO</a:t>
            </a:r>
            <a:endParaRPr kumimoji="1" lang="zh-CN" altLang="en-US" dirty="0"/>
          </a:p>
        </p:txBody>
      </p:sp>
      <p:sp>
        <p:nvSpPr>
          <p:cNvPr id="5" name="Title 1"/>
          <p:cNvSpPr>
            <a:spLocks noGrp="1"/>
          </p:cNvSpPr>
          <p:nvPr>
            <p:ph idx="1"/>
          </p:nvPr>
        </p:nvSpPr>
        <p:spPr/>
        <p:txBody>
          <a:bodyPr vert="horz" lIns="91440" tIns="45720" rIns="91440" bIns="45720" rtlCol="0" anchor="t">
            <a:normAutofit/>
          </a:bodyPr>
          <a:lstStyle/>
          <a:p>
            <a:r>
              <a:rPr lang="en-US" altLang="zh-CN" sz="2400" dirty="0"/>
              <a:t>Engineered CHO cell-line are capable to produce various forms of N-glycan. 16 </a:t>
            </a:r>
            <a:r>
              <a:rPr lang="en-US" altLang="zh-CN" sz="2400" dirty="0" err="1"/>
              <a:t>glycoprofiles</a:t>
            </a:r>
            <a:r>
              <a:rPr lang="en-US" altLang="zh-CN" sz="2400" dirty="0"/>
              <a:t> of digested glycan from EPO are curated (Yang’s 2016), the engineered CHO cell lines includes the single or joint knockout targeting </a:t>
            </a:r>
            <a:r>
              <a:rPr lang="en-US" altLang="zh-CN" sz="2400" dirty="0" err="1"/>
              <a:t>galactosylation</a:t>
            </a:r>
            <a:r>
              <a:rPr lang="en-US" altLang="zh-CN" sz="2400" dirty="0"/>
              <a:t> (b4galt1/2/3/4), sialyation capping (st3gal4/6), N-glycan branching (mgat1/2/4A/4B/5) and core \alpha6-fucosylation. We generate our cluster and compare the result with two </a:t>
            </a:r>
            <a:r>
              <a:rPr lang="en-US" altLang="zh-CN" sz="2400" dirty="0" err="1"/>
              <a:t>clustermap</a:t>
            </a:r>
            <a:r>
              <a:rPr lang="en-US" altLang="zh-CN" sz="2400" dirty="0"/>
              <a:t>, the clustering by full glycan structure and the clustering by native mass spectrum. </a:t>
            </a:r>
          </a:p>
        </p:txBody>
      </p:sp>
    </p:spTree>
    <p:extLst>
      <p:ext uri="{BB962C8B-B14F-4D97-AF65-F5344CB8AC3E}">
        <p14:creationId xmlns:p14="http://schemas.microsoft.com/office/powerpoint/2010/main" val="1082505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83578" y="6206617"/>
            <a:ext cx="3166984" cy="389081"/>
          </a:xfrm>
          <a:prstGeom prst="rect">
            <a:avLst/>
          </a:prstGeom>
          <a:noFill/>
        </p:spPr>
        <p:txBody>
          <a:bodyPr wrap="square" rtlCol="0">
            <a:spAutoFit/>
          </a:bodyPr>
          <a:lstStyle/>
          <a:p>
            <a:r>
              <a:rPr lang="en-US" altLang="zh-CN" sz="964" dirty="0"/>
              <a:t>The</a:t>
            </a:r>
            <a:r>
              <a:rPr lang="zh-CN" altLang="en-US" sz="964" dirty="0"/>
              <a:t> </a:t>
            </a:r>
            <a:r>
              <a:rPr lang="en-US" altLang="zh-CN" sz="964" dirty="0"/>
              <a:t>clustering</a:t>
            </a:r>
            <a:r>
              <a:rPr lang="zh-CN" altLang="en-US" sz="964" dirty="0"/>
              <a:t> </a:t>
            </a:r>
            <a:r>
              <a:rPr lang="en-US" altLang="zh-CN" sz="964" dirty="0"/>
              <a:t>with</a:t>
            </a:r>
            <a:r>
              <a:rPr lang="zh-CN" altLang="en-US" sz="964" dirty="0"/>
              <a:t> </a:t>
            </a:r>
            <a:r>
              <a:rPr lang="en-US" altLang="zh-CN" sz="964" dirty="0"/>
              <a:t>annotated</a:t>
            </a:r>
            <a:r>
              <a:rPr lang="zh-CN" altLang="en-US" sz="964" dirty="0"/>
              <a:t> </a:t>
            </a:r>
            <a:r>
              <a:rPr lang="en-US" altLang="zh-CN" sz="964" dirty="0"/>
              <a:t>glycan</a:t>
            </a:r>
            <a:r>
              <a:rPr lang="zh-CN" altLang="en-US" sz="964" dirty="0"/>
              <a:t> </a:t>
            </a:r>
            <a:r>
              <a:rPr lang="en-US" altLang="zh-CN" sz="964" dirty="0"/>
              <a:t>is</a:t>
            </a:r>
            <a:r>
              <a:rPr lang="zh-CN" altLang="en-US" sz="964" dirty="0"/>
              <a:t> </a:t>
            </a:r>
            <a:r>
              <a:rPr lang="en-US" altLang="zh-CN" sz="964" dirty="0"/>
              <a:t>bad</a:t>
            </a:r>
            <a:r>
              <a:rPr lang="zh-CN" altLang="en-US" sz="964" dirty="0"/>
              <a:t> </a:t>
            </a:r>
            <a:r>
              <a:rPr lang="en-US" altLang="zh-CN" sz="964" dirty="0"/>
              <a:t>because</a:t>
            </a:r>
            <a:r>
              <a:rPr lang="zh-CN" altLang="en-US" sz="964" dirty="0"/>
              <a:t> </a:t>
            </a:r>
            <a:r>
              <a:rPr lang="en-US" altLang="zh-CN" sz="964" dirty="0"/>
              <a:t>there</a:t>
            </a:r>
            <a:r>
              <a:rPr lang="zh-CN" altLang="en-US" sz="964" dirty="0"/>
              <a:t> </a:t>
            </a:r>
            <a:r>
              <a:rPr lang="en-US" altLang="zh-CN" sz="964" dirty="0"/>
              <a:t>are</a:t>
            </a:r>
            <a:r>
              <a:rPr lang="zh-CN" altLang="en-US" sz="964" dirty="0"/>
              <a:t> </a:t>
            </a:r>
            <a:r>
              <a:rPr lang="en-US" altLang="zh-CN" sz="964" dirty="0"/>
              <a:t>only</a:t>
            </a:r>
            <a:r>
              <a:rPr lang="zh-CN" altLang="en-US" sz="964" dirty="0"/>
              <a:t> </a:t>
            </a:r>
            <a:r>
              <a:rPr lang="en-US" altLang="zh-CN" sz="964" dirty="0"/>
              <a:t>a</a:t>
            </a:r>
            <a:r>
              <a:rPr lang="zh-CN" altLang="en-US" sz="964" dirty="0"/>
              <a:t> </a:t>
            </a:r>
            <a:r>
              <a:rPr lang="en-US" altLang="zh-CN" sz="964" dirty="0"/>
              <a:t>few</a:t>
            </a:r>
            <a:r>
              <a:rPr lang="zh-CN" altLang="en-US" sz="964" dirty="0"/>
              <a:t> </a:t>
            </a:r>
            <a:r>
              <a:rPr lang="en-US" altLang="zh-CN" sz="964" dirty="0" err="1"/>
              <a:t>glycans</a:t>
            </a:r>
            <a:r>
              <a:rPr lang="en-US" altLang="zh-CN" sz="964" dirty="0"/>
              <a:t>.</a:t>
            </a:r>
            <a:r>
              <a:rPr lang="zh-CN" altLang="en-US" sz="964" dirty="0"/>
              <a:t> </a:t>
            </a:r>
            <a:endParaRPr lang="en-US" sz="964" dirty="0"/>
          </a:p>
        </p:txBody>
      </p:sp>
      <p:sp>
        <p:nvSpPr>
          <p:cNvPr id="18" name="Title 1"/>
          <p:cNvSpPr txBox="1">
            <a:spLocks/>
          </p:cNvSpPr>
          <p:nvPr/>
        </p:nvSpPr>
        <p:spPr>
          <a:xfrm>
            <a:off x="628650" y="1428519"/>
            <a:ext cx="8029520" cy="42246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smtClean="0">
                <a:solidFill>
                  <a:srgbClr val="000000"/>
                </a:solidFill>
                <a:latin typeface="Calibri" charset="0"/>
                <a:ea typeface="Calibri" charset="0"/>
                <a:cs typeface="Calibri" charset="0"/>
              </a:rPr>
              <a:t>Figure</a:t>
            </a:r>
            <a:r>
              <a:rPr lang="zh-CN" altLang="en-US" sz="1800" dirty="0" smtClean="0">
                <a:solidFill>
                  <a:srgbClr val="000000"/>
                </a:solidFill>
                <a:latin typeface="Calibri" charset="0"/>
                <a:ea typeface="Calibri" charset="0"/>
                <a:cs typeface="Calibri" charset="0"/>
              </a:rPr>
              <a:t> </a:t>
            </a:r>
            <a:r>
              <a:rPr lang="en-US" altLang="zh-CN" sz="1800" dirty="0" smtClean="0">
                <a:solidFill>
                  <a:srgbClr val="000000"/>
                </a:solidFill>
                <a:latin typeface="Calibri" charset="0"/>
                <a:ea typeface="Calibri" charset="0"/>
                <a:cs typeface="Calibri" charset="0"/>
              </a:rPr>
              <a:t>2A</a:t>
            </a:r>
          </a:p>
          <a:p>
            <a:r>
              <a:rPr lang="en-US" altLang="zh-CN" sz="1800" dirty="0"/>
              <a:t>A </a:t>
            </a:r>
            <a:r>
              <a:rPr lang="en-US" altLang="zh-CN" sz="1800" dirty="0" err="1"/>
              <a:t>glycoprofile</a:t>
            </a:r>
            <a:r>
              <a:rPr lang="en-US" altLang="zh-CN" sz="1800" dirty="0"/>
              <a:t> vector with 722 glycan substructure are generated and then reduced to 118 glycan substructures. The cluster map (Figure2 A) shows the </a:t>
            </a:r>
            <a:r>
              <a:rPr lang="en-US" altLang="zh-CN" sz="1800" dirty="0" err="1"/>
              <a:t>glycoprofile</a:t>
            </a:r>
            <a:r>
              <a:rPr lang="en-US" altLang="zh-CN" sz="1800" dirty="0"/>
              <a:t> are clustered based on the severity comparing with the WT. Each cluster has distinguished glycan structure patterns. The group contains WT also has b4galt1/2/3/4/ knockout. The mid severity group contains mainly magt4b/4a&amp;4a/5 knockout and st3gal4/6 knockout. The group that contains joint knockout has KO_st3gal4/6_mgat4a/4b/5, KO_mgat4A/4B/5_B3gnt2, KO_mgat4A/4B/5, KI_st3gal6; KO_mgat4a/4b/5_st3gal4/6. The most different </a:t>
            </a:r>
            <a:r>
              <a:rPr lang="en-US" altLang="zh-CN" sz="1800" dirty="0" err="1"/>
              <a:t>glycoprofiles</a:t>
            </a:r>
            <a:r>
              <a:rPr lang="en-US" altLang="zh-CN" sz="1800" dirty="0"/>
              <a:t>, that falls on the other side of the clusters are </a:t>
            </a:r>
            <a:r>
              <a:rPr lang="en-US" altLang="zh-CN" sz="1800" dirty="0" err="1"/>
              <a:t>glycoprofiles</a:t>
            </a:r>
            <a:r>
              <a:rPr lang="en-US" altLang="zh-CN" sz="1800" dirty="0"/>
              <a:t> with </a:t>
            </a:r>
            <a:r>
              <a:rPr lang="en-US" altLang="zh-CN" sz="1800" dirty="0" err="1"/>
              <a:t>Fuc</a:t>
            </a:r>
            <a:r>
              <a:rPr lang="en-US" altLang="zh-CN" sz="1800" dirty="0"/>
              <a:t> 8, mgat2, </a:t>
            </a:r>
            <a:r>
              <a:rPr lang="en-US" altLang="zh-CN" sz="1800" dirty="0" err="1"/>
              <a:t>mgat</a:t>
            </a:r>
            <a:r>
              <a:rPr lang="en-US" altLang="zh-CN" sz="1800" dirty="0"/>
              <a:t> 1 knockout. It means these three </a:t>
            </a:r>
            <a:r>
              <a:rPr lang="en-US" altLang="zh-CN" sz="1800" dirty="0" err="1"/>
              <a:t>glycoprofiles</a:t>
            </a:r>
            <a:r>
              <a:rPr lang="en-US" altLang="zh-CN" sz="1800" dirty="0"/>
              <a:t> have major different glycol-substructures.</a:t>
            </a:r>
          </a:p>
          <a:p>
            <a:endParaRPr lang="en-US" altLang="zh-CN" sz="1800" dirty="0">
              <a:solidFill>
                <a:srgbClr val="000000"/>
              </a:solidFill>
              <a:latin typeface="Calibri" charset="0"/>
              <a:ea typeface="Calibri" charset="0"/>
              <a:cs typeface="Calibri" charset="0"/>
            </a:endParaRPr>
          </a:p>
          <a:p>
            <a:endParaRPr lang="en-US" altLang="zh-CN" sz="1800" dirty="0">
              <a:solidFill>
                <a:srgbClr val="000000"/>
              </a:solidFill>
              <a:latin typeface="Calibri" charset="0"/>
              <a:ea typeface="Calibri" charset="0"/>
              <a:cs typeface="Calibri" charset="0"/>
            </a:endParaRPr>
          </a:p>
        </p:txBody>
      </p:sp>
      <p:sp>
        <p:nvSpPr>
          <p:cNvPr id="3" name="Title 2"/>
          <p:cNvSpPr>
            <a:spLocks noGrp="1"/>
          </p:cNvSpPr>
          <p:nvPr>
            <p:ph type="title"/>
          </p:nvPr>
        </p:nvSpPr>
        <p:spPr/>
        <p:txBody>
          <a:bodyPr>
            <a:normAutofit/>
          </a:bodyPr>
          <a:lstStyle/>
          <a:p>
            <a:r>
              <a:rPr lang="en-US" altLang="zh-CN" sz="3600" dirty="0">
                <a:solidFill>
                  <a:srgbClr val="000000"/>
                </a:solidFill>
              </a:rPr>
              <a:t>Result</a:t>
            </a:r>
            <a:r>
              <a:rPr lang="zh-CN" altLang="en-US" sz="3600" dirty="0">
                <a:solidFill>
                  <a:srgbClr val="000000"/>
                </a:solidFill>
              </a:rPr>
              <a:t> </a:t>
            </a:r>
            <a:r>
              <a:rPr lang="en-US" altLang="zh-CN" sz="3600" dirty="0" smtClean="0">
                <a:solidFill>
                  <a:srgbClr val="000000"/>
                </a:solidFill>
              </a:rPr>
              <a:t>2.1</a:t>
            </a:r>
            <a:r>
              <a:rPr lang="zh-CN" altLang="en-US" sz="3600" dirty="0" smtClean="0">
                <a:solidFill>
                  <a:srgbClr val="000000"/>
                </a:solidFill>
              </a:rPr>
              <a:t> </a:t>
            </a:r>
            <a:r>
              <a:rPr kumimoji="1" lang="en-US" altLang="zh-CN" sz="3600" dirty="0" smtClean="0"/>
              <a:t>Clustering</a:t>
            </a:r>
            <a:r>
              <a:rPr kumimoji="1" lang="zh-CN" altLang="en-US" sz="3600" dirty="0" smtClean="0"/>
              <a:t> </a:t>
            </a:r>
            <a:r>
              <a:rPr kumimoji="1" lang="en-US" altLang="zh-CN" sz="3600" dirty="0" smtClean="0"/>
              <a:t>of</a:t>
            </a:r>
            <a:r>
              <a:rPr kumimoji="1" lang="zh-CN" altLang="en-US" sz="3600" dirty="0" smtClean="0"/>
              <a:t> </a:t>
            </a:r>
            <a:r>
              <a:rPr kumimoji="1" lang="en-US" altLang="zh-CN" sz="3600" dirty="0" smtClean="0"/>
              <a:t>16</a:t>
            </a:r>
            <a:r>
              <a:rPr kumimoji="1" lang="zh-CN" altLang="en-US" sz="3600" dirty="0" smtClean="0"/>
              <a:t> </a:t>
            </a:r>
            <a:r>
              <a:rPr kumimoji="1" lang="en-US" altLang="zh-CN" sz="3600" dirty="0" err="1" smtClean="0"/>
              <a:t>glycoprofiles</a:t>
            </a:r>
            <a:endParaRPr kumimoji="1" lang="zh-CN" altLang="en-US" sz="3600" dirty="0"/>
          </a:p>
        </p:txBody>
      </p:sp>
    </p:spTree>
    <p:extLst>
      <p:ext uri="{BB962C8B-B14F-4D97-AF65-F5344CB8AC3E}">
        <p14:creationId xmlns:p14="http://schemas.microsoft.com/office/powerpoint/2010/main" val="43770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Figure</a:t>
            </a:r>
            <a:r>
              <a:rPr kumimoji="1" lang="zh-CN" altLang="en-US" dirty="0" smtClean="0"/>
              <a:t> </a:t>
            </a:r>
            <a:r>
              <a:rPr kumimoji="1" lang="en-US" altLang="zh-CN" dirty="0" smtClean="0"/>
              <a:t>2B/Figure2C</a:t>
            </a:r>
            <a:endParaRPr kumimoji="1" lang="zh-CN" altLang="en-US" dirty="0"/>
          </a:p>
        </p:txBody>
      </p:sp>
      <p:sp>
        <p:nvSpPr>
          <p:cNvPr id="3" name="Content Placeholder 2"/>
          <p:cNvSpPr>
            <a:spLocks noGrp="1"/>
          </p:cNvSpPr>
          <p:nvPr>
            <p:ph idx="1"/>
          </p:nvPr>
        </p:nvSpPr>
        <p:spPr/>
        <p:txBody>
          <a:bodyPr>
            <a:noAutofit/>
          </a:bodyPr>
          <a:lstStyle/>
          <a:p>
            <a:r>
              <a:rPr lang="en-US" altLang="zh-CN" sz="1800" dirty="0"/>
              <a:t>First, the </a:t>
            </a:r>
            <a:r>
              <a:rPr lang="en-US" altLang="zh-CN" sz="1800" dirty="0" err="1"/>
              <a:t>glycans</a:t>
            </a:r>
            <a:r>
              <a:rPr lang="en-US" altLang="zh-CN" sz="1800" dirty="0"/>
              <a:t> abundant table are also used for clustering as a comparison. (Figure2 C) It is worse than the clustering with the </a:t>
            </a:r>
            <a:r>
              <a:rPr lang="en-US" altLang="zh-CN" sz="1800" dirty="0" err="1"/>
              <a:t>glyco</a:t>
            </a:r>
            <a:r>
              <a:rPr lang="en-US" altLang="zh-CN" sz="1800" dirty="0"/>
              <a:t>-substructure. The glycan abundant table used for clustering is very sparse. The cluster is mainly based on the existence of the </a:t>
            </a:r>
            <a:r>
              <a:rPr lang="en-US" altLang="zh-CN" sz="1800" dirty="0" err="1"/>
              <a:t>glycans</a:t>
            </a:r>
            <a:r>
              <a:rPr lang="en-US" altLang="zh-CN" sz="1800" dirty="0"/>
              <a:t> and the distances between profiles are not well linearly characterized. The cluster is not consistent with the NCM and our result.</a:t>
            </a:r>
          </a:p>
          <a:p>
            <a:r>
              <a:rPr lang="en-US" altLang="zh-CN" sz="1800" dirty="0"/>
              <a:t> Second, the grouping result is very consistent with the clustering by using the native mass spectrum data. The disagreement comes with the rearrange of the KO mgat2 and KO fu8. Since our method takes care of the structure difference across isomers. We can distinguish the structure that has same mass and the structure change that effect lots of substructures. Thus, we have a different way to differentiate the </a:t>
            </a:r>
            <a:r>
              <a:rPr lang="en-US" altLang="zh-CN" sz="1800" dirty="0" err="1"/>
              <a:t>glycoprofile</a:t>
            </a:r>
            <a:r>
              <a:rPr lang="en-US" altLang="zh-CN" sz="1800" dirty="0"/>
              <a:t> KO mgat2 and KO fut8</a:t>
            </a:r>
            <a:r>
              <a:rPr lang="en-US" altLang="zh-CN" sz="1800" dirty="0" smtClean="0"/>
              <a:t>.</a:t>
            </a:r>
            <a:endParaRPr lang="en-US" altLang="zh-CN" sz="1800" dirty="0"/>
          </a:p>
        </p:txBody>
      </p:sp>
    </p:spTree>
    <p:extLst>
      <p:ext uri="{BB962C8B-B14F-4D97-AF65-F5344CB8AC3E}">
        <p14:creationId xmlns:p14="http://schemas.microsoft.com/office/powerpoint/2010/main" val="36705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p:cNvGrpSpPr/>
          <p:nvPr/>
        </p:nvGrpSpPr>
        <p:grpSpPr>
          <a:xfrm>
            <a:off x="3672979" y="3443298"/>
            <a:ext cx="5030048" cy="3101995"/>
            <a:chOff x="1290181" y="3447662"/>
            <a:chExt cx="4492613" cy="3101995"/>
          </a:xfrm>
        </p:grpSpPr>
        <p:sp>
          <p:nvSpPr>
            <p:cNvPr id="4" name="Rectangle 3"/>
            <p:cNvSpPr/>
            <p:nvPr/>
          </p:nvSpPr>
          <p:spPr>
            <a:xfrm>
              <a:off x="1290181" y="4141911"/>
              <a:ext cx="1786410" cy="2400657"/>
            </a:xfrm>
            <a:prstGeom prst="rect">
              <a:avLst/>
            </a:prstGeom>
            <a:solidFill>
              <a:schemeClr val="bg1"/>
            </a:solidFill>
          </p:spPr>
          <p:txBody>
            <a:bodyPr wrap="square">
              <a:spAutoFit/>
            </a:bodyPr>
            <a:lstStyle/>
            <a:p>
              <a:pPr algn="r">
                <a:lnSpc>
                  <a:spcPts val="1000"/>
                </a:lnSpc>
              </a:pPr>
              <a:r>
                <a:rPr lang="en-US" altLang="zh-CN" sz="700" dirty="0">
                  <a:solidFill>
                    <a:srgbClr val="7030A0"/>
                  </a:solidFill>
                </a:rPr>
                <a:t>G06</a:t>
              </a:r>
              <a:r>
                <a:rPr lang="zh-CN" altLang="en-US" sz="700" dirty="0">
                  <a:solidFill>
                    <a:srgbClr val="7030A0"/>
                  </a:solidFill>
                </a:rPr>
                <a:t> </a:t>
              </a:r>
              <a:r>
                <a:rPr lang="en-US" altLang="zh-CN" sz="700" dirty="0">
                  <a:solidFill>
                    <a:srgbClr val="7030A0"/>
                  </a:solidFill>
                </a:rPr>
                <a:t>KO_B4GalT1</a:t>
              </a:r>
            </a:p>
            <a:p>
              <a:pPr algn="r">
                <a:lnSpc>
                  <a:spcPts val="1000"/>
                </a:lnSpc>
              </a:pPr>
              <a:r>
                <a:rPr lang="en-US" altLang="zh-CN" sz="700" dirty="0">
                  <a:solidFill>
                    <a:schemeClr val="accent6"/>
                  </a:solidFill>
                </a:rPr>
                <a:t>G03</a:t>
              </a:r>
              <a:r>
                <a:rPr lang="zh-CN" altLang="en-US" sz="700" dirty="0">
                  <a:solidFill>
                    <a:schemeClr val="accent6"/>
                  </a:solidFill>
                </a:rPr>
                <a:t> </a:t>
              </a:r>
              <a:r>
                <a:rPr lang="en-US" altLang="zh-CN" sz="700" dirty="0">
                  <a:solidFill>
                    <a:schemeClr val="accent6"/>
                  </a:solidFill>
                </a:rPr>
                <a:t>KO_mgat4A/4B</a:t>
              </a:r>
            </a:p>
            <a:p>
              <a:pPr algn="r">
                <a:lnSpc>
                  <a:spcPts val="1000"/>
                </a:lnSpc>
              </a:pPr>
              <a:r>
                <a:rPr lang="en-US" altLang="zh-CN" sz="700" dirty="0">
                  <a:solidFill>
                    <a:schemeClr val="accent6"/>
                  </a:solidFill>
                </a:rPr>
                <a:t>G04</a:t>
              </a:r>
              <a:r>
                <a:rPr lang="zh-CN" altLang="en-US" sz="700" dirty="0">
                  <a:solidFill>
                    <a:schemeClr val="accent6"/>
                  </a:solidFill>
                </a:rPr>
                <a:t> </a:t>
              </a:r>
              <a:r>
                <a:rPr lang="en-US" altLang="zh-CN" sz="700" dirty="0">
                  <a:solidFill>
                    <a:schemeClr val="accent6"/>
                  </a:solidFill>
                </a:rPr>
                <a:t>KO_mgat5</a:t>
              </a:r>
            </a:p>
            <a:p>
              <a:pPr algn="r">
                <a:lnSpc>
                  <a:spcPts val="1000"/>
                </a:lnSpc>
              </a:pPr>
              <a:r>
                <a:rPr lang="en-US" altLang="zh-CN" sz="700" dirty="0">
                  <a:solidFill>
                    <a:schemeClr val="accent6"/>
                  </a:solidFill>
                </a:rPr>
                <a:t>G28</a:t>
              </a:r>
              <a:r>
                <a:rPr lang="zh-CN" altLang="en-US" sz="700" dirty="0">
                  <a:solidFill>
                    <a:schemeClr val="accent6"/>
                  </a:solidFill>
                </a:rPr>
                <a:t> </a:t>
              </a:r>
              <a:r>
                <a:rPr lang="en-US" altLang="zh-CN" sz="700" dirty="0" smtClean="0">
                  <a:solidFill>
                    <a:schemeClr val="accent6"/>
                  </a:solidFill>
                </a:rPr>
                <a:t>KO_mgat4B</a:t>
              </a:r>
            </a:p>
            <a:p>
              <a:pPr algn="r">
                <a:lnSpc>
                  <a:spcPts val="1000"/>
                </a:lnSpc>
              </a:pPr>
              <a:r>
                <a:rPr lang="en-US" altLang="zh-CN" sz="700" dirty="0">
                  <a:solidFill>
                    <a:schemeClr val="accent2">
                      <a:lumMod val="75000"/>
                    </a:schemeClr>
                  </a:solidFill>
                </a:rPr>
                <a:t>G22</a:t>
              </a:r>
              <a:r>
                <a:rPr lang="zh-CN" altLang="en-US" sz="700" dirty="0">
                  <a:solidFill>
                    <a:schemeClr val="accent2">
                      <a:lumMod val="75000"/>
                    </a:schemeClr>
                  </a:solidFill>
                </a:rPr>
                <a:t> </a:t>
              </a:r>
              <a:r>
                <a:rPr lang="en-US" altLang="zh-CN" sz="700" dirty="0">
                  <a:solidFill>
                    <a:schemeClr val="accent2">
                      <a:lumMod val="75000"/>
                    </a:schemeClr>
                  </a:solidFill>
                </a:rPr>
                <a:t>KI_st3gal6;</a:t>
              </a:r>
              <a:r>
                <a:rPr lang="zh-CN" altLang="en-US" sz="700" dirty="0">
                  <a:solidFill>
                    <a:schemeClr val="accent2">
                      <a:lumMod val="75000"/>
                    </a:schemeClr>
                  </a:solidFill>
                </a:rPr>
                <a:t> </a:t>
              </a:r>
              <a:r>
                <a:rPr lang="en-US" altLang="zh-CN" sz="700" dirty="0" smtClean="0">
                  <a:solidFill>
                    <a:schemeClr val="accent2">
                      <a:lumMod val="75000"/>
                    </a:schemeClr>
                  </a:solidFill>
                </a:rPr>
                <a:t>KO_mgat4a/4b/5_st3gal4/6</a:t>
              </a:r>
              <a:endParaRPr lang="en-US" altLang="zh-CN" sz="700" dirty="0">
                <a:solidFill>
                  <a:schemeClr val="accent6"/>
                </a:solidFill>
              </a:endParaRPr>
            </a:p>
            <a:p>
              <a:pPr algn="r">
                <a:lnSpc>
                  <a:spcPts val="1000"/>
                </a:lnSpc>
              </a:pPr>
              <a:r>
                <a:rPr lang="en-US" altLang="zh-CN" sz="700" dirty="0">
                  <a:solidFill>
                    <a:schemeClr val="accent2">
                      <a:lumMod val="75000"/>
                    </a:schemeClr>
                  </a:solidFill>
                </a:rPr>
                <a:t>G05</a:t>
              </a:r>
              <a:r>
                <a:rPr lang="zh-CN" altLang="en-US" sz="700" dirty="0">
                  <a:solidFill>
                    <a:schemeClr val="accent2">
                      <a:lumMod val="75000"/>
                    </a:schemeClr>
                  </a:solidFill>
                </a:rPr>
                <a:t> </a:t>
              </a:r>
              <a:r>
                <a:rPr lang="en-US" altLang="zh-CN" sz="700" dirty="0">
                  <a:solidFill>
                    <a:schemeClr val="accent2">
                      <a:lumMod val="75000"/>
                    </a:schemeClr>
                  </a:solidFill>
                </a:rPr>
                <a:t>KO_mgat4A/4B/5</a:t>
              </a:r>
            </a:p>
            <a:p>
              <a:pPr algn="r">
                <a:lnSpc>
                  <a:spcPts val="1000"/>
                </a:lnSpc>
              </a:pPr>
              <a:r>
                <a:rPr lang="en-US" altLang="zh-CN" sz="700" dirty="0">
                  <a:solidFill>
                    <a:schemeClr val="accent2">
                      <a:lumMod val="75000"/>
                    </a:schemeClr>
                  </a:solidFill>
                </a:rPr>
                <a:t>G20</a:t>
              </a:r>
              <a:r>
                <a:rPr lang="zh-CN" altLang="en-US" sz="700" dirty="0">
                  <a:solidFill>
                    <a:schemeClr val="accent2">
                      <a:lumMod val="75000"/>
                    </a:schemeClr>
                  </a:solidFill>
                </a:rPr>
                <a:t> </a:t>
              </a:r>
              <a:r>
                <a:rPr lang="en-US" altLang="zh-CN" sz="700" dirty="0">
                  <a:solidFill>
                    <a:schemeClr val="accent2">
                      <a:lumMod val="75000"/>
                    </a:schemeClr>
                  </a:solidFill>
                </a:rPr>
                <a:t>KO_mgat4A/4B/5_B3gnt2</a:t>
              </a:r>
            </a:p>
            <a:p>
              <a:pPr algn="r">
                <a:lnSpc>
                  <a:spcPts val="1000"/>
                </a:lnSpc>
              </a:pPr>
              <a:r>
                <a:rPr lang="en-US" altLang="zh-CN" sz="700" dirty="0">
                  <a:solidFill>
                    <a:srgbClr val="7030A0"/>
                  </a:solidFill>
                </a:rPr>
                <a:t>G07</a:t>
              </a:r>
              <a:r>
                <a:rPr lang="zh-CN" altLang="en-US" sz="700" dirty="0">
                  <a:solidFill>
                    <a:srgbClr val="7030A0"/>
                  </a:solidFill>
                </a:rPr>
                <a:t> </a:t>
              </a:r>
              <a:r>
                <a:rPr lang="en-US" altLang="zh-CN" sz="700" dirty="0">
                  <a:solidFill>
                    <a:srgbClr val="7030A0"/>
                  </a:solidFill>
                </a:rPr>
                <a:t>KO_B4GalT2</a:t>
              </a:r>
            </a:p>
            <a:p>
              <a:pPr algn="r">
                <a:lnSpc>
                  <a:spcPts val="1000"/>
                </a:lnSpc>
              </a:pPr>
              <a:r>
                <a:rPr lang="en-US" altLang="zh-CN" sz="700" dirty="0">
                  <a:solidFill>
                    <a:srgbClr val="7030A0"/>
                  </a:solidFill>
                </a:rPr>
                <a:t>G08</a:t>
              </a:r>
              <a:r>
                <a:rPr lang="zh-CN" altLang="en-US" sz="700" dirty="0">
                  <a:solidFill>
                    <a:srgbClr val="7030A0"/>
                  </a:solidFill>
                </a:rPr>
                <a:t> </a:t>
              </a:r>
              <a:r>
                <a:rPr lang="en-US" altLang="zh-CN" sz="700" dirty="0">
                  <a:solidFill>
                    <a:srgbClr val="7030A0"/>
                  </a:solidFill>
                </a:rPr>
                <a:t>KO_B4GalT3</a:t>
              </a:r>
            </a:p>
            <a:p>
              <a:pPr algn="r">
                <a:lnSpc>
                  <a:spcPts val="1000"/>
                </a:lnSpc>
              </a:pPr>
              <a:r>
                <a:rPr lang="en-US" altLang="zh-CN" sz="700" dirty="0">
                  <a:solidFill>
                    <a:srgbClr val="7030A0"/>
                  </a:solidFill>
                </a:rPr>
                <a:t>G01</a:t>
              </a:r>
              <a:r>
                <a:rPr lang="zh-CN" altLang="en-US" sz="700" dirty="0">
                  <a:solidFill>
                    <a:srgbClr val="7030A0"/>
                  </a:solidFill>
                </a:rPr>
                <a:t> </a:t>
              </a:r>
              <a:r>
                <a:rPr lang="en-US" altLang="zh-CN" sz="700" dirty="0">
                  <a:solidFill>
                    <a:srgbClr val="7030A0"/>
                  </a:solidFill>
                </a:rPr>
                <a:t>WT</a:t>
              </a:r>
            </a:p>
            <a:p>
              <a:pPr algn="r">
                <a:lnSpc>
                  <a:spcPts val="1000"/>
                </a:lnSpc>
              </a:pPr>
              <a:r>
                <a:rPr lang="en-US" altLang="zh-CN" sz="700" dirty="0">
                  <a:solidFill>
                    <a:srgbClr val="7030A0"/>
                  </a:solidFill>
                </a:rPr>
                <a:t>G09</a:t>
              </a:r>
              <a:r>
                <a:rPr lang="zh-CN" altLang="en-US" sz="700" dirty="0">
                  <a:solidFill>
                    <a:srgbClr val="7030A0"/>
                  </a:solidFill>
                </a:rPr>
                <a:t> </a:t>
              </a:r>
              <a:r>
                <a:rPr lang="en-US" altLang="zh-CN" sz="700" dirty="0">
                  <a:solidFill>
                    <a:srgbClr val="7030A0"/>
                  </a:solidFill>
                </a:rPr>
                <a:t>KO_B4GalT4</a:t>
              </a:r>
            </a:p>
            <a:p>
              <a:pPr algn="r">
                <a:lnSpc>
                  <a:spcPts val="1000"/>
                </a:lnSpc>
              </a:pPr>
              <a:r>
                <a:rPr lang="en-US" altLang="zh-CN" sz="700" dirty="0">
                  <a:solidFill>
                    <a:srgbClr val="FF0000"/>
                  </a:solidFill>
                </a:rPr>
                <a:t>G18</a:t>
              </a:r>
              <a:r>
                <a:rPr lang="zh-CN" altLang="en-US" sz="700" dirty="0">
                  <a:solidFill>
                    <a:srgbClr val="FF0000"/>
                  </a:solidFill>
                </a:rPr>
                <a:t> </a:t>
              </a:r>
              <a:r>
                <a:rPr lang="en-US" altLang="zh-CN" sz="700" dirty="0">
                  <a:solidFill>
                    <a:srgbClr val="FF0000"/>
                  </a:solidFill>
                </a:rPr>
                <a:t>KO_st3gal4/6</a:t>
              </a:r>
              <a:endParaRPr lang="en-US" altLang="zh-CN" sz="700" dirty="0">
                <a:solidFill>
                  <a:schemeClr val="accent6"/>
                </a:solidFill>
              </a:endParaRPr>
            </a:p>
            <a:p>
              <a:pPr algn="r">
                <a:lnSpc>
                  <a:spcPts val="1000"/>
                </a:lnSpc>
              </a:pPr>
              <a:r>
                <a:rPr lang="en-US" altLang="zh-CN" sz="700" dirty="0">
                  <a:solidFill>
                    <a:schemeClr val="accent2">
                      <a:lumMod val="75000"/>
                    </a:schemeClr>
                  </a:solidFill>
                </a:rPr>
                <a:t>G21</a:t>
              </a:r>
              <a:r>
                <a:rPr lang="zh-CN" altLang="en-US" sz="700" dirty="0">
                  <a:solidFill>
                    <a:schemeClr val="accent2">
                      <a:lumMod val="75000"/>
                    </a:schemeClr>
                  </a:solidFill>
                </a:rPr>
                <a:t> </a:t>
              </a:r>
              <a:r>
                <a:rPr lang="en-US" altLang="zh-CN" sz="700" dirty="0" smtClean="0">
                  <a:solidFill>
                    <a:schemeClr val="accent2">
                      <a:lumMod val="75000"/>
                    </a:schemeClr>
                  </a:solidFill>
                </a:rPr>
                <a:t>KO_st3gal4/6_mgat4a/4b/5</a:t>
              </a:r>
              <a:endParaRPr lang="en-US" altLang="zh-CN" sz="700" dirty="0" smtClean="0"/>
            </a:p>
            <a:p>
              <a:pPr algn="r">
                <a:lnSpc>
                  <a:spcPts val="1000"/>
                </a:lnSpc>
              </a:pPr>
              <a:r>
                <a:rPr lang="en-US" altLang="zh-CN" sz="700" dirty="0" smtClean="0"/>
                <a:t>G30</a:t>
              </a:r>
              <a:r>
                <a:rPr lang="zh-CN" altLang="en-US" sz="700" dirty="0" smtClean="0"/>
                <a:t> </a:t>
              </a:r>
              <a:r>
                <a:rPr lang="en-US" altLang="zh-CN" sz="700" dirty="0"/>
                <a:t>KO</a:t>
              </a:r>
              <a:r>
                <a:rPr lang="en-US" sz="700" dirty="0"/>
                <a:t>_mgat1</a:t>
              </a:r>
            </a:p>
            <a:p>
              <a:pPr algn="r">
                <a:lnSpc>
                  <a:spcPts val="1000"/>
                </a:lnSpc>
              </a:pPr>
              <a:r>
                <a:rPr lang="en-US" altLang="zh-CN" sz="700" dirty="0">
                  <a:solidFill>
                    <a:srgbClr val="C00000"/>
                  </a:solidFill>
                </a:rPr>
                <a:t>G25</a:t>
              </a:r>
              <a:r>
                <a:rPr lang="zh-CN" altLang="en-US" sz="700" dirty="0">
                  <a:solidFill>
                    <a:srgbClr val="C00000"/>
                  </a:solidFill>
                </a:rPr>
                <a:t> </a:t>
              </a:r>
              <a:r>
                <a:rPr lang="en-US" altLang="zh-CN" sz="700" dirty="0">
                  <a:solidFill>
                    <a:srgbClr val="C00000"/>
                  </a:solidFill>
                </a:rPr>
                <a:t>KO</a:t>
              </a:r>
              <a:r>
                <a:rPr lang="en-US" sz="700" dirty="0">
                  <a:solidFill>
                    <a:srgbClr val="C00000"/>
                  </a:solidFill>
                </a:rPr>
                <a:t>_mgat2</a:t>
              </a:r>
            </a:p>
            <a:p>
              <a:pPr algn="r">
                <a:lnSpc>
                  <a:spcPts val="1000"/>
                </a:lnSpc>
              </a:pPr>
              <a:r>
                <a:rPr lang="en-US" altLang="zh-CN" sz="700" dirty="0">
                  <a:solidFill>
                    <a:srgbClr val="00B0F0"/>
                  </a:solidFill>
                </a:rPr>
                <a:t>G34</a:t>
              </a:r>
              <a:r>
                <a:rPr lang="zh-CN" altLang="en-US" sz="700" dirty="0">
                  <a:solidFill>
                    <a:srgbClr val="00B0F0"/>
                  </a:solidFill>
                </a:rPr>
                <a:t> </a:t>
              </a:r>
              <a:r>
                <a:rPr lang="en-US" sz="700" dirty="0">
                  <a:solidFill>
                    <a:srgbClr val="00B0F0"/>
                  </a:solidFill>
                </a:rPr>
                <a:t>KO_fut8</a:t>
              </a:r>
            </a:p>
            <a:p>
              <a:pPr algn="r">
                <a:lnSpc>
                  <a:spcPts val="1000"/>
                </a:lnSpc>
              </a:pPr>
              <a:endParaRPr lang="en-US" sz="700" dirty="0">
                <a:solidFill>
                  <a:srgbClr val="7030A0"/>
                </a:solidFill>
              </a:endParaRPr>
            </a:p>
            <a:p>
              <a:pPr algn="r">
                <a:lnSpc>
                  <a:spcPts val="1000"/>
                </a:lnSpc>
              </a:pPr>
              <a:endParaRPr lang="en-US" sz="700" dirty="0">
                <a:solidFill>
                  <a:schemeClr val="accent6"/>
                </a:solidFil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b="12171"/>
            <a:stretch/>
          </p:blipFill>
          <p:spPr>
            <a:xfrm rot="5400000">
              <a:off x="2860975" y="3627838"/>
              <a:ext cx="3101995" cy="2741643"/>
            </a:xfrm>
            <a:prstGeom prst="rect">
              <a:avLst/>
            </a:prstGeom>
          </p:spPr>
        </p:pic>
      </p:grpSp>
      <p:sp>
        <p:nvSpPr>
          <p:cNvPr id="17" name="TextBox 16"/>
          <p:cNvSpPr txBox="1"/>
          <p:nvPr/>
        </p:nvSpPr>
        <p:spPr>
          <a:xfrm>
            <a:off x="6545140" y="2448761"/>
            <a:ext cx="2629786" cy="369332"/>
          </a:xfrm>
          <a:prstGeom prst="rect">
            <a:avLst/>
          </a:prstGeom>
          <a:noFill/>
        </p:spPr>
        <p:txBody>
          <a:bodyPr wrap="square" rtlCol="0">
            <a:spAutoFit/>
          </a:bodyPr>
          <a:lstStyle/>
          <a:p>
            <a:r>
              <a:rPr kumimoji="1" lang="en-US" altLang="zh-CN" dirty="0" smtClean="0"/>
              <a:t>77</a:t>
            </a:r>
            <a:r>
              <a:rPr kumimoji="1" lang="zh-CN" altLang="en-US" dirty="0" smtClean="0"/>
              <a:t> </a:t>
            </a:r>
            <a:r>
              <a:rPr kumimoji="1" lang="en-US" altLang="zh-CN" dirty="0" smtClean="0"/>
              <a:t>glycan</a:t>
            </a:r>
            <a:r>
              <a:rPr kumimoji="1" lang="zh-CN" altLang="en-US" dirty="0" smtClean="0"/>
              <a:t> </a:t>
            </a:r>
            <a:r>
              <a:rPr kumimoji="1" lang="en-US" altLang="zh-CN" dirty="0" smtClean="0"/>
              <a:t>structure</a:t>
            </a:r>
            <a:endParaRPr kumimoji="1" lang="zh-CN" altLang="en-US" dirty="0"/>
          </a:p>
        </p:txBody>
      </p:sp>
      <p:grpSp>
        <p:nvGrpSpPr>
          <p:cNvPr id="24" name="Group 23"/>
          <p:cNvGrpSpPr/>
          <p:nvPr/>
        </p:nvGrpSpPr>
        <p:grpSpPr>
          <a:xfrm>
            <a:off x="333153" y="166420"/>
            <a:ext cx="5524973" cy="3207488"/>
            <a:chOff x="-538163" y="1646005"/>
            <a:chExt cx="12200350" cy="7606986"/>
          </a:xfrm>
        </p:grpSpPr>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7200" t="10020" r="4643" b="59157"/>
            <a:stretch/>
          </p:blipFill>
          <p:spPr>
            <a:xfrm flipH="1">
              <a:off x="4195057" y="1646005"/>
              <a:ext cx="6057278" cy="1052226"/>
            </a:xfrm>
            <a:prstGeom prst="rect">
              <a:avLst/>
            </a:prstGeom>
          </p:spPr>
        </p:pic>
        <p:pic>
          <p:nvPicPr>
            <p:cNvPr id="26" name="Picture 25"/>
            <p:cNvPicPr>
              <a:picLocks noChangeAspect="1"/>
            </p:cNvPicPr>
            <p:nvPr/>
          </p:nvPicPr>
          <p:blipFill rotWithShape="1">
            <a:blip r:embed="rId5"/>
            <a:srcRect l="7390" t="10733" b="54682"/>
            <a:stretch/>
          </p:blipFill>
          <p:spPr>
            <a:xfrm flipH="1" flipV="1">
              <a:off x="3856821" y="7566918"/>
              <a:ext cx="6385462" cy="1686073"/>
            </a:xfrm>
            <a:prstGeom prst="rect">
              <a:avLst/>
            </a:prstGeom>
          </p:spPr>
        </p:pic>
        <p:grpSp>
          <p:nvGrpSpPr>
            <p:cNvPr id="27" name="Group 26"/>
            <p:cNvGrpSpPr/>
            <p:nvPr/>
          </p:nvGrpSpPr>
          <p:grpSpPr>
            <a:xfrm>
              <a:off x="-538163" y="2479137"/>
              <a:ext cx="12200350" cy="5023438"/>
              <a:chOff x="-538163" y="2479137"/>
              <a:chExt cx="12200350" cy="5023438"/>
            </a:xfrm>
          </p:grpSpPr>
          <p:pic>
            <p:nvPicPr>
              <p:cNvPr id="28" name="Content Placeholder 3"/>
              <p:cNvPicPr>
                <a:picLocks noChangeAspect="1"/>
              </p:cNvPicPr>
              <p:nvPr/>
            </p:nvPicPr>
            <p:blipFill rotWithShape="1">
              <a:blip r:embed="rId6"/>
              <a:srcRect l="18219" t="38116" r="64162" b="1290"/>
              <a:stretch/>
            </p:blipFill>
            <p:spPr>
              <a:xfrm flipH="1">
                <a:off x="10249779" y="2662268"/>
                <a:ext cx="1412408" cy="4817822"/>
              </a:xfrm>
              <a:prstGeom prst="rect">
                <a:avLst/>
              </a:prstGeom>
            </p:spPr>
          </p:pic>
          <p:grpSp>
            <p:nvGrpSpPr>
              <p:cNvPr id="29" name="Group 28"/>
              <p:cNvGrpSpPr/>
              <p:nvPr/>
            </p:nvGrpSpPr>
            <p:grpSpPr>
              <a:xfrm>
                <a:off x="-538163" y="2479137"/>
                <a:ext cx="10811734" cy="5023438"/>
                <a:chOff x="-538163" y="2479137"/>
                <a:chExt cx="10811734" cy="5023438"/>
              </a:xfrm>
            </p:grpSpPr>
            <p:sp>
              <p:nvSpPr>
                <p:cNvPr id="30" name="Rectangle 29"/>
                <p:cNvSpPr/>
                <p:nvPr/>
              </p:nvSpPr>
              <p:spPr>
                <a:xfrm>
                  <a:off x="-538163" y="2479137"/>
                  <a:ext cx="4816216" cy="4795080"/>
                </a:xfrm>
                <a:prstGeom prst="rect">
                  <a:avLst/>
                </a:prstGeom>
                <a:solidFill>
                  <a:schemeClr val="bg1"/>
                </a:solidFill>
              </p:spPr>
              <p:txBody>
                <a:bodyPr wrap="square">
                  <a:spAutoFit/>
                </a:bodyPr>
                <a:lstStyle/>
                <a:p>
                  <a:pPr algn="r">
                    <a:lnSpc>
                      <a:spcPts val="1000"/>
                    </a:lnSpc>
                  </a:pPr>
                  <a:r>
                    <a:rPr lang="en-US" altLang="zh-CN" sz="700" dirty="0"/>
                    <a:t>G30</a:t>
                  </a:r>
                  <a:r>
                    <a:rPr lang="zh-CN" altLang="en-US" sz="700" dirty="0"/>
                    <a:t> </a:t>
                  </a:r>
                  <a:r>
                    <a:rPr lang="en-US" altLang="zh-CN" sz="700" dirty="0"/>
                    <a:t>KO</a:t>
                  </a:r>
                  <a:r>
                    <a:rPr lang="en-US" sz="700" dirty="0"/>
                    <a:t>_mgat1</a:t>
                  </a:r>
                </a:p>
                <a:p>
                  <a:pPr algn="r">
                    <a:lnSpc>
                      <a:spcPts val="1000"/>
                    </a:lnSpc>
                  </a:pPr>
                  <a:r>
                    <a:rPr lang="en-US" altLang="zh-CN" sz="700" dirty="0">
                      <a:solidFill>
                        <a:srgbClr val="C00000"/>
                      </a:solidFill>
                    </a:rPr>
                    <a:t>G25</a:t>
                  </a:r>
                  <a:r>
                    <a:rPr lang="zh-CN" altLang="en-US" sz="700" dirty="0">
                      <a:solidFill>
                        <a:srgbClr val="C00000"/>
                      </a:solidFill>
                    </a:rPr>
                    <a:t> </a:t>
                  </a:r>
                  <a:r>
                    <a:rPr lang="en-US" altLang="zh-CN" sz="700" dirty="0">
                      <a:solidFill>
                        <a:srgbClr val="C00000"/>
                      </a:solidFill>
                    </a:rPr>
                    <a:t>KO</a:t>
                  </a:r>
                  <a:r>
                    <a:rPr lang="en-US" sz="700" dirty="0">
                      <a:solidFill>
                        <a:srgbClr val="C00000"/>
                      </a:solidFill>
                    </a:rPr>
                    <a:t>_mgat2</a:t>
                  </a:r>
                </a:p>
                <a:p>
                  <a:pPr algn="r">
                    <a:lnSpc>
                      <a:spcPts val="1000"/>
                    </a:lnSpc>
                  </a:pPr>
                  <a:r>
                    <a:rPr lang="en-US" altLang="zh-CN" sz="700" dirty="0">
                      <a:solidFill>
                        <a:srgbClr val="00B0F0"/>
                      </a:solidFill>
                    </a:rPr>
                    <a:t>G34</a:t>
                  </a:r>
                  <a:r>
                    <a:rPr lang="zh-CN" altLang="en-US" sz="700" dirty="0">
                      <a:solidFill>
                        <a:srgbClr val="00B0F0"/>
                      </a:solidFill>
                    </a:rPr>
                    <a:t> </a:t>
                  </a:r>
                  <a:r>
                    <a:rPr lang="en-US" sz="700" dirty="0">
                      <a:solidFill>
                        <a:srgbClr val="00B0F0"/>
                      </a:solidFill>
                    </a:rPr>
                    <a:t>KO_fut8</a:t>
                  </a:r>
                </a:p>
                <a:p>
                  <a:pPr algn="r">
                    <a:lnSpc>
                      <a:spcPts val="1000"/>
                    </a:lnSpc>
                  </a:pPr>
                  <a:r>
                    <a:rPr lang="en-US" altLang="zh-CN" sz="700" dirty="0">
                      <a:solidFill>
                        <a:schemeClr val="accent2">
                          <a:lumMod val="75000"/>
                        </a:schemeClr>
                      </a:solidFill>
                    </a:rPr>
                    <a:t>G21</a:t>
                  </a:r>
                  <a:r>
                    <a:rPr lang="zh-CN" altLang="en-US" sz="700" dirty="0">
                      <a:solidFill>
                        <a:schemeClr val="accent2">
                          <a:lumMod val="75000"/>
                        </a:schemeClr>
                      </a:solidFill>
                    </a:rPr>
                    <a:t> </a:t>
                  </a:r>
                  <a:r>
                    <a:rPr lang="en-US" altLang="zh-CN" sz="700" dirty="0">
                      <a:solidFill>
                        <a:schemeClr val="accent2">
                          <a:lumMod val="75000"/>
                        </a:schemeClr>
                      </a:solidFill>
                    </a:rPr>
                    <a:t>KO_</a:t>
                  </a:r>
                  <a:r>
                    <a:rPr lang="en-US" sz="700" dirty="0">
                      <a:solidFill>
                        <a:schemeClr val="accent2">
                          <a:lumMod val="75000"/>
                        </a:schemeClr>
                      </a:solidFill>
                    </a:rPr>
                    <a:t>st3gal4</a:t>
                  </a:r>
                  <a:r>
                    <a:rPr lang="en-US" altLang="zh-CN" sz="700" dirty="0">
                      <a:solidFill>
                        <a:schemeClr val="accent2">
                          <a:lumMod val="75000"/>
                        </a:schemeClr>
                      </a:solidFill>
                    </a:rPr>
                    <a:t>/</a:t>
                  </a:r>
                  <a:r>
                    <a:rPr lang="en-US" sz="700" dirty="0">
                      <a:solidFill>
                        <a:schemeClr val="accent2">
                          <a:lumMod val="75000"/>
                        </a:schemeClr>
                      </a:solidFill>
                    </a:rPr>
                    <a:t>6_mgat4a</a:t>
                  </a:r>
                  <a:r>
                    <a:rPr lang="en-US" altLang="zh-CN" sz="700" dirty="0">
                      <a:solidFill>
                        <a:schemeClr val="accent2">
                          <a:lumMod val="75000"/>
                        </a:schemeClr>
                      </a:solidFill>
                    </a:rPr>
                    <a:t>/</a:t>
                  </a:r>
                  <a:r>
                    <a:rPr lang="en-US" sz="700" dirty="0">
                      <a:solidFill>
                        <a:schemeClr val="accent2">
                          <a:lumMod val="75000"/>
                        </a:schemeClr>
                      </a:solidFill>
                    </a:rPr>
                    <a:t>4b</a:t>
                  </a:r>
                  <a:r>
                    <a:rPr lang="en-US" altLang="zh-CN" sz="700" dirty="0">
                      <a:solidFill>
                        <a:schemeClr val="accent2">
                          <a:lumMod val="75000"/>
                        </a:schemeClr>
                      </a:solidFill>
                    </a:rPr>
                    <a:t>/</a:t>
                  </a:r>
                  <a:r>
                    <a:rPr lang="en-US" sz="700" dirty="0">
                      <a:solidFill>
                        <a:schemeClr val="accent2">
                          <a:lumMod val="75000"/>
                        </a:schemeClr>
                      </a:solidFill>
                    </a:rPr>
                    <a:t>5</a:t>
                  </a:r>
                </a:p>
                <a:p>
                  <a:pPr algn="r">
                    <a:lnSpc>
                      <a:spcPts val="1000"/>
                    </a:lnSpc>
                  </a:pPr>
                  <a:r>
                    <a:rPr lang="en-US" altLang="zh-CN" sz="700" dirty="0">
                      <a:solidFill>
                        <a:schemeClr val="accent2">
                          <a:lumMod val="75000"/>
                        </a:schemeClr>
                      </a:solidFill>
                    </a:rPr>
                    <a:t>G20</a:t>
                  </a:r>
                  <a:r>
                    <a:rPr lang="zh-CN" altLang="en-US" sz="700" dirty="0">
                      <a:solidFill>
                        <a:schemeClr val="accent2">
                          <a:lumMod val="75000"/>
                        </a:schemeClr>
                      </a:solidFill>
                    </a:rPr>
                    <a:t> </a:t>
                  </a:r>
                  <a:r>
                    <a:rPr lang="en-US" sz="700" dirty="0">
                      <a:solidFill>
                        <a:schemeClr val="accent2">
                          <a:lumMod val="75000"/>
                        </a:schemeClr>
                      </a:solidFill>
                    </a:rPr>
                    <a:t>KO_mgat4A</a:t>
                  </a:r>
                  <a:r>
                    <a:rPr lang="en-US" altLang="zh-CN" sz="700" dirty="0">
                      <a:solidFill>
                        <a:schemeClr val="accent2">
                          <a:lumMod val="75000"/>
                        </a:schemeClr>
                      </a:solidFill>
                    </a:rPr>
                    <a:t>/</a:t>
                  </a:r>
                  <a:r>
                    <a:rPr lang="en-US" sz="700" dirty="0">
                      <a:solidFill>
                        <a:schemeClr val="accent2">
                          <a:lumMod val="75000"/>
                        </a:schemeClr>
                      </a:solidFill>
                    </a:rPr>
                    <a:t>4B</a:t>
                  </a:r>
                  <a:r>
                    <a:rPr lang="en-US" altLang="zh-CN" sz="700" dirty="0">
                      <a:solidFill>
                        <a:schemeClr val="accent2">
                          <a:lumMod val="75000"/>
                        </a:schemeClr>
                      </a:solidFill>
                    </a:rPr>
                    <a:t>/</a:t>
                  </a:r>
                  <a:r>
                    <a:rPr lang="en-US" sz="700" dirty="0">
                      <a:solidFill>
                        <a:schemeClr val="accent2">
                          <a:lumMod val="75000"/>
                        </a:schemeClr>
                      </a:solidFill>
                    </a:rPr>
                    <a:t>5</a:t>
                  </a:r>
                  <a:r>
                    <a:rPr lang="en-US" altLang="zh-CN" sz="700" dirty="0">
                      <a:solidFill>
                        <a:schemeClr val="accent2">
                          <a:lumMod val="75000"/>
                        </a:schemeClr>
                      </a:solidFill>
                    </a:rPr>
                    <a:t>_</a:t>
                  </a:r>
                  <a:r>
                    <a:rPr lang="en-US" sz="700" dirty="0">
                      <a:solidFill>
                        <a:schemeClr val="accent2">
                          <a:lumMod val="75000"/>
                        </a:schemeClr>
                      </a:solidFill>
                    </a:rPr>
                    <a:t>B3gnt2</a:t>
                  </a:r>
                </a:p>
                <a:p>
                  <a:pPr algn="r">
                    <a:lnSpc>
                      <a:spcPts val="1000"/>
                    </a:lnSpc>
                  </a:pPr>
                  <a:r>
                    <a:rPr lang="en-US" altLang="zh-CN" sz="700" dirty="0">
                      <a:solidFill>
                        <a:schemeClr val="accent2">
                          <a:lumMod val="75000"/>
                        </a:schemeClr>
                      </a:solidFill>
                    </a:rPr>
                    <a:t>G05</a:t>
                  </a:r>
                  <a:r>
                    <a:rPr lang="zh-CN" altLang="en-US" sz="700" dirty="0">
                      <a:solidFill>
                        <a:schemeClr val="accent2">
                          <a:lumMod val="75000"/>
                        </a:schemeClr>
                      </a:solidFill>
                    </a:rPr>
                    <a:t> </a:t>
                  </a:r>
                  <a:r>
                    <a:rPr lang="en-US" altLang="zh-CN" sz="700" dirty="0">
                      <a:solidFill>
                        <a:schemeClr val="accent2">
                          <a:lumMod val="75000"/>
                        </a:schemeClr>
                      </a:solidFill>
                    </a:rPr>
                    <a:t>KO_</a:t>
                  </a:r>
                  <a:r>
                    <a:rPr lang="en-US" sz="700" dirty="0">
                      <a:solidFill>
                        <a:schemeClr val="accent2">
                          <a:lumMod val="75000"/>
                        </a:schemeClr>
                      </a:solidFill>
                    </a:rPr>
                    <a:t>mgat4A</a:t>
                  </a:r>
                  <a:r>
                    <a:rPr lang="en-US" altLang="zh-CN" sz="700" dirty="0">
                      <a:solidFill>
                        <a:schemeClr val="accent2">
                          <a:lumMod val="75000"/>
                        </a:schemeClr>
                      </a:solidFill>
                    </a:rPr>
                    <a:t>/</a:t>
                  </a:r>
                  <a:r>
                    <a:rPr lang="en-US" sz="700" dirty="0">
                      <a:solidFill>
                        <a:schemeClr val="accent2">
                          <a:lumMod val="75000"/>
                        </a:schemeClr>
                      </a:solidFill>
                    </a:rPr>
                    <a:t>4B</a:t>
                  </a:r>
                  <a:r>
                    <a:rPr lang="en-US" altLang="zh-CN" sz="700" dirty="0">
                      <a:solidFill>
                        <a:schemeClr val="accent2">
                          <a:lumMod val="75000"/>
                        </a:schemeClr>
                      </a:solidFill>
                    </a:rPr>
                    <a:t>/</a:t>
                  </a:r>
                  <a:r>
                    <a:rPr lang="en-US" sz="700" dirty="0">
                      <a:solidFill>
                        <a:schemeClr val="accent2">
                          <a:lumMod val="75000"/>
                        </a:schemeClr>
                      </a:solidFill>
                    </a:rPr>
                    <a:t>5</a:t>
                  </a:r>
                </a:p>
                <a:p>
                  <a:pPr algn="r">
                    <a:lnSpc>
                      <a:spcPts val="1000"/>
                    </a:lnSpc>
                  </a:pPr>
                  <a:r>
                    <a:rPr lang="en-US" altLang="zh-CN" sz="700" dirty="0">
                      <a:solidFill>
                        <a:schemeClr val="accent2">
                          <a:lumMod val="75000"/>
                        </a:schemeClr>
                      </a:solidFill>
                    </a:rPr>
                    <a:t>G22</a:t>
                  </a:r>
                  <a:r>
                    <a:rPr lang="zh-CN" altLang="en-US" sz="700" dirty="0">
                      <a:solidFill>
                        <a:schemeClr val="accent2">
                          <a:lumMod val="75000"/>
                        </a:schemeClr>
                      </a:solidFill>
                    </a:rPr>
                    <a:t> </a:t>
                  </a:r>
                  <a:r>
                    <a:rPr lang="en-US" sz="700" dirty="0">
                      <a:solidFill>
                        <a:schemeClr val="accent2">
                          <a:lumMod val="75000"/>
                        </a:schemeClr>
                      </a:solidFill>
                    </a:rPr>
                    <a:t>KI_st3gal6</a:t>
                  </a:r>
                  <a:r>
                    <a:rPr lang="en-US" altLang="zh-CN" sz="700" dirty="0">
                      <a:solidFill>
                        <a:schemeClr val="accent2">
                          <a:lumMod val="75000"/>
                        </a:schemeClr>
                      </a:solidFill>
                    </a:rPr>
                    <a:t>;</a:t>
                  </a:r>
                  <a:r>
                    <a:rPr lang="zh-CN" altLang="en-US" sz="700" dirty="0">
                      <a:solidFill>
                        <a:schemeClr val="accent2">
                          <a:lumMod val="75000"/>
                        </a:schemeClr>
                      </a:solidFill>
                    </a:rPr>
                    <a:t> </a:t>
                  </a:r>
                  <a:r>
                    <a:rPr lang="en-US" altLang="zh-CN" sz="700" dirty="0">
                      <a:solidFill>
                        <a:schemeClr val="accent2">
                          <a:lumMod val="75000"/>
                        </a:schemeClr>
                      </a:solidFill>
                    </a:rPr>
                    <a:t>KO_</a:t>
                  </a:r>
                  <a:r>
                    <a:rPr lang="en-US" sz="700" dirty="0">
                      <a:solidFill>
                        <a:schemeClr val="accent2">
                          <a:lumMod val="75000"/>
                        </a:schemeClr>
                      </a:solidFill>
                    </a:rPr>
                    <a:t>mgat4a</a:t>
                  </a:r>
                  <a:r>
                    <a:rPr lang="en-US" altLang="zh-CN" sz="700" dirty="0">
                      <a:solidFill>
                        <a:schemeClr val="accent2">
                          <a:lumMod val="75000"/>
                        </a:schemeClr>
                      </a:solidFill>
                    </a:rPr>
                    <a:t>/4</a:t>
                  </a:r>
                  <a:r>
                    <a:rPr lang="en-US" sz="700" dirty="0">
                      <a:solidFill>
                        <a:schemeClr val="accent2">
                          <a:lumMod val="75000"/>
                        </a:schemeClr>
                      </a:solidFill>
                    </a:rPr>
                    <a:t>b</a:t>
                  </a:r>
                  <a:r>
                    <a:rPr lang="en-US" altLang="zh-CN" sz="700" dirty="0">
                      <a:solidFill>
                        <a:schemeClr val="accent2">
                          <a:lumMod val="75000"/>
                        </a:schemeClr>
                      </a:solidFill>
                    </a:rPr>
                    <a:t>/</a:t>
                  </a:r>
                  <a:r>
                    <a:rPr lang="en-US" sz="700" dirty="0">
                      <a:solidFill>
                        <a:schemeClr val="accent2">
                          <a:lumMod val="75000"/>
                        </a:schemeClr>
                      </a:solidFill>
                    </a:rPr>
                    <a:t>5</a:t>
                  </a:r>
                  <a:r>
                    <a:rPr lang="en-US" altLang="zh-CN" sz="700" dirty="0">
                      <a:solidFill>
                        <a:schemeClr val="accent2">
                          <a:lumMod val="75000"/>
                        </a:schemeClr>
                      </a:solidFill>
                    </a:rPr>
                    <a:t>_</a:t>
                  </a:r>
                  <a:r>
                    <a:rPr lang="en-US" sz="700" dirty="0">
                      <a:solidFill>
                        <a:schemeClr val="accent2">
                          <a:lumMod val="75000"/>
                        </a:schemeClr>
                      </a:solidFill>
                    </a:rPr>
                    <a:t>st3gal4</a:t>
                  </a:r>
                  <a:r>
                    <a:rPr lang="en-US" altLang="zh-CN" sz="700" dirty="0">
                      <a:solidFill>
                        <a:schemeClr val="accent2">
                          <a:lumMod val="75000"/>
                        </a:schemeClr>
                      </a:solidFill>
                    </a:rPr>
                    <a:t>/</a:t>
                  </a:r>
                  <a:r>
                    <a:rPr lang="en-US" sz="700" dirty="0">
                      <a:solidFill>
                        <a:schemeClr val="accent2">
                          <a:lumMod val="75000"/>
                        </a:schemeClr>
                      </a:solidFill>
                    </a:rPr>
                    <a:t>6</a:t>
                  </a:r>
                </a:p>
                <a:p>
                  <a:pPr algn="r">
                    <a:lnSpc>
                      <a:spcPts val="1000"/>
                    </a:lnSpc>
                  </a:pPr>
                  <a:r>
                    <a:rPr lang="en-US" altLang="zh-CN" sz="700" dirty="0">
                      <a:solidFill>
                        <a:schemeClr val="accent6"/>
                      </a:solidFill>
                    </a:rPr>
                    <a:t>G04</a:t>
                  </a:r>
                  <a:r>
                    <a:rPr lang="zh-CN" altLang="en-US" sz="700" dirty="0">
                      <a:solidFill>
                        <a:schemeClr val="accent6"/>
                      </a:solidFill>
                    </a:rPr>
                    <a:t> </a:t>
                  </a:r>
                  <a:r>
                    <a:rPr lang="en-US" altLang="zh-CN" sz="700" dirty="0">
                      <a:solidFill>
                        <a:schemeClr val="accent6"/>
                      </a:solidFill>
                    </a:rPr>
                    <a:t>KO_</a:t>
                  </a:r>
                  <a:r>
                    <a:rPr lang="en-US" sz="700" dirty="0">
                      <a:solidFill>
                        <a:schemeClr val="accent6"/>
                      </a:solidFill>
                    </a:rPr>
                    <a:t>mgat5</a:t>
                  </a:r>
                </a:p>
                <a:p>
                  <a:pPr algn="r">
                    <a:lnSpc>
                      <a:spcPts val="1000"/>
                    </a:lnSpc>
                  </a:pPr>
                  <a:r>
                    <a:rPr lang="en-US" altLang="zh-CN" sz="700" dirty="0">
                      <a:solidFill>
                        <a:schemeClr val="accent6"/>
                      </a:solidFill>
                    </a:rPr>
                    <a:t>G03</a:t>
                  </a:r>
                  <a:r>
                    <a:rPr lang="zh-CN" altLang="en-US" sz="700" dirty="0">
                      <a:solidFill>
                        <a:schemeClr val="accent6"/>
                      </a:solidFill>
                    </a:rPr>
                    <a:t> </a:t>
                  </a:r>
                  <a:r>
                    <a:rPr lang="en-US" sz="700" dirty="0">
                      <a:solidFill>
                        <a:schemeClr val="accent6"/>
                      </a:solidFill>
                    </a:rPr>
                    <a:t>KO_mgat4A</a:t>
                  </a:r>
                  <a:r>
                    <a:rPr lang="en-US" altLang="zh-CN" sz="700" dirty="0">
                      <a:solidFill>
                        <a:schemeClr val="accent6"/>
                      </a:solidFill>
                    </a:rPr>
                    <a:t>/</a:t>
                  </a:r>
                  <a:r>
                    <a:rPr lang="en-US" sz="700" dirty="0">
                      <a:solidFill>
                        <a:schemeClr val="accent6"/>
                      </a:solidFill>
                    </a:rPr>
                    <a:t>4B</a:t>
                  </a:r>
                  <a:endParaRPr lang="en-US" altLang="zh-CN" sz="700" dirty="0">
                    <a:solidFill>
                      <a:schemeClr val="accent6"/>
                    </a:solidFill>
                  </a:endParaRPr>
                </a:p>
                <a:p>
                  <a:pPr algn="r">
                    <a:lnSpc>
                      <a:spcPts val="1000"/>
                    </a:lnSpc>
                  </a:pPr>
                  <a:r>
                    <a:rPr lang="en-US" altLang="zh-CN" sz="700" dirty="0">
                      <a:solidFill>
                        <a:schemeClr val="accent6"/>
                      </a:solidFill>
                    </a:rPr>
                    <a:t>G28</a:t>
                  </a:r>
                  <a:r>
                    <a:rPr lang="zh-CN" altLang="en-US" sz="700" dirty="0">
                      <a:solidFill>
                        <a:schemeClr val="accent6"/>
                      </a:solidFill>
                    </a:rPr>
                    <a:t> </a:t>
                  </a:r>
                  <a:r>
                    <a:rPr lang="en-US" sz="700" dirty="0">
                      <a:solidFill>
                        <a:schemeClr val="accent6"/>
                      </a:solidFill>
                    </a:rPr>
                    <a:t>KO_mgat4B</a:t>
                  </a:r>
                </a:p>
                <a:p>
                  <a:pPr algn="r">
                    <a:lnSpc>
                      <a:spcPts val="1000"/>
                    </a:lnSpc>
                  </a:pPr>
                  <a:r>
                    <a:rPr lang="en-US" altLang="zh-CN" sz="700" dirty="0">
                      <a:solidFill>
                        <a:srgbClr val="FF0000"/>
                      </a:solidFill>
                    </a:rPr>
                    <a:t>G18</a:t>
                  </a:r>
                  <a:r>
                    <a:rPr lang="zh-CN" altLang="en-US" sz="700" dirty="0">
                      <a:solidFill>
                        <a:srgbClr val="FF0000"/>
                      </a:solidFill>
                    </a:rPr>
                    <a:t> </a:t>
                  </a:r>
                  <a:r>
                    <a:rPr lang="en-US" sz="700" dirty="0">
                      <a:solidFill>
                        <a:srgbClr val="FF0000"/>
                      </a:solidFill>
                    </a:rPr>
                    <a:t>KO_st3gal4</a:t>
                  </a:r>
                  <a:r>
                    <a:rPr lang="en-US" altLang="zh-CN" sz="700" dirty="0">
                      <a:solidFill>
                        <a:srgbClr val="FF0000"/>
                      </a:solidFill>
                    </a:rPr>
                    <a:t>/</a:t>
                  </a:r>
                  <a:r>
                    <a:rPr lang="en-US" sz="700" dirty="0">
                      <a:solidFill>
                        <a:srgbClr val="FF0000"/>
                      </a:solidFill>
                    </a:rPr>
                    <a:t>6</a:t>
                  </a:r>
                  <a:endParaRPr lang="en-US" sz="700" dirty="0">
                    <a:solidFill>
                      <a:schemeClr val="accent6"/>
                    </a:solidFill>
                  </a:endParaRPr>
                </a:p>
                <a:p>
                  <a:pPr algn="r">
                    <a:lnSpc>
                      <a:spcPts val="1000"/>
                    </a:lnSpc>
                  </a:pPr>
                  <a:r>
                    <a:rPr lang="en-US" altLang="zh-CN" sz="700" dirty="0">
                      <a:solidFill>
                        <a:srgbClr val="7030A0"/>
                      </a:solidFill>
                    </a:rPr>
                    <a:t>G06</a:t>
                  </a:r>
                  <a:r>
                    <a:rPr lang="zh-CN" altLang="en-US" sz="700" dirty="0">
                      <a:solidFill>
                        <a:srgbClr val="7030A0"/>
                      </a:solidFill>
                    </a:rPr>
                    <a:t> </a:t>
                  </a:r>
                  <a:r>
                    <a:rPr lang="en-US" sz="700" dirty="0">
                      <a:solidFill>
                        <a:srgbClr val="7030A0"/>
                      </a:solidFill>
                    </a:rPr>
                    <a:t>KO_B4GalT1</a:t>
                  </a:r>
                </a:p>
                <a:p>
                  <a:pPr algn="r">
                    <a:lnSpc>
                      <a:spcPts val="1000"/>
                    </a:lnSpc>
                  </a:pPr>
                  <a:r>
                    <a:rPr lang="en-US" altLang="zh-CN" sz="700" dirty="0">
                      <a:solidFill>
                        <a:srgbClr val="7030A0"/>
                      </a:solidFill>
                    </a:rPr>
                    <a:t>G09</a:t>
                  </a:r>
                  <a:r>
                    <a:rPr lang="zh-CN" altLang="en-US" sz="700" dirty="0">
                      <a:solidFill>
                        <a:srgbClr val="7030A0"/>
                      </a:solidFill>
                    </a:rPr>
                    <a:t> </a:t>
                  </a:r>
                  <a:r>
                    <a:rPr lang="en-US" sz="700" dirty="0">
                      <a:solidFill>
                        <a:srgbClr val="7030A0"/>
                      </a:solidFill>
                    </a:rPr>
                    <a:t>KO_B4GalT4</a:t>
                  </a:r>
                </a:p>
                <a:p>
                  <a:pPr algn="r">
                    <a:lnSpc>
                      <a:spcPts val="1000"/>
                    </a:lnSpc>
                  </a:pPr>
                  <a:r>
                    <a:rPr lang="en-US" altLang="zh-CN" sz="700" dirty="0">
                      <a:solidFill>
                        <a:srgbClr val="7030A0"/>
                      </a:solidFill>
                    </a:rPr>
                    <a:t>G01</a:t>
                  </a:r>
                  <a:r>
                    <a:rPr lang="zh-CN" altLang="en-US" sz="700" dirty="0">
                      <a:solidFill>
                        <a:srgbClr val="7030A0"/>
                      </a:solidFill>
                    </a:rPr>
                    <a:t> </a:t>
                  </a:r>
                  <a:r>
                    <a:rPr lang="en-US" sz="700" dirty="0">
                      <a:solidFill>
                        <a:srgbClr val="7030A0"/>
                      </a:solidFill>
                    </a:rPr>
                    <a:t>WT</a:t>
                  </a:r>
                </a:p>
                <a:p>
                  <a:pPr algn="r">
                    <a:lnSpc>
                      <a:spcPts val="1000"/>
                    </a:lnSpc>
                  </a:pPr>
                  <a:r>
                    <a:rPr lang="en-US" altLang="zh-CN" sz="700" dirty="0">
                      <a:solidFill>
                        <a:srgbClr val="7030A0"/>
                      </a:solidFill>
                    </a:rPr>
                    <a:t>G07</a:t>
                  </a:r>
                  <a:r>
                    <a:rPr lang="zh-CN" altLang="en-US" sz="700" dirty="0">
                      <a:solidFill>
                        <a:srgbClr val="7030A0"/>
                      </a:solidFill>
                    </a:rPr>
                    <a:t> </a:t>
                  </a:r>
                  <a:r>
                    <a:rPr lang="en-US" sz="700" dirty="0">
                      <a:solidFill>
                        <a:srgbClr val="7030A0"/>
                      </a:solidFill>
                    </a:rPr>
                    <a:t>KO_B4GalT2</a:t>
                  </a:r>
                </a:p>
                <a:p>
                  <a:pPr algn="r">
                    <a:lnSpc>
                      <a:spcPts val="1000"/>
                    </a:lnSpc>
                  </a:pPr>
                  <a:r>
                    <a:rPr lang="en-US" altLang="zh-CN" sz="700" dirty="0">
                      <a:solidFill>
                        <a:srgbClr val="7030A0"/>
                      </a:solidFill>
                    </a:rPr>
                    <a:t>G08</a:t>
                  </a:r>
                  <a:r>
                    <a:rPr lang="zh-CN" altLang="en-US" sz="700" dirty="0">
                      <a:solidFill>
                        <a:srgbClr val="7030A0"/>
                      </a:solidFill>
                    </a:rPr>
                    <a:t> </a:t>
                  </a:r>
                  <a:r>
                    <a:rPr lang="en-US" sz="700" dirty="0">
                      <a:solidFill>
                        <a:srgbClr val="7030A0"/>
                      </a:solidFill>
                    </a:rPr>
                    <a:t>KO_B4GalT3</a:t>
                  </a:r>
                </a:p>
                <a:p>
                  <a:pPr algn="r">
                    <a:lnSpc>
                      <a:spcPts val="1000"/>
                    </a:lnSpc>
                  </a:pPr>
                  <a:endParaRPr lang="en-US" sz="700" dirty="0">
                    <a:solidFill>
                      <a:schemeClr val="accent6"/>
                    </a:solidFill>
                  </a:endParaRPr>
                </a:p>
              </p:txBody>
            </p:sp>
            <p:pic>
              <p:nvPicPr>
                <p:cNvPr id="31" name="Picture 30"/>
                <p:cNvPicPr>
                  <a:picLocks noChangeAspect="1"/>
                </p:cNvPicPr>
                <p:nvPr/>
              </p:nvPicPr>
              <p:blipFill rotWithShape="1">
                <a:blip r:embed="rId7"/>
                <a:srcRect l="35773" t="37159" r="33548" b="936"/>
                <a:stretch/>
              </p:blipFill>
              <p:spPr>
                <a:xfrm flipH="1">
                  <a:off x="4165078" y="2576711"/>
                  <a:ext cx="6108493" cy="4925864"/>
                </a:xfrm>
                <a:prstGeom prst="rect">
                  <a:avLst/>
                </a:prstGeom>
              </p:spPr>
            </p:pic>
          </p:grpSp>
        </p:grpSp>
      </p:grpSp>
      <p:pic>
        <p:nvPicPr>
          <p:cNvPr id="32" name="Content Placeholder 3"/>
          <p:cNvPicPr>
            <a:picLocks noChangeAspect="1"/>
          </p:cNvPicPr>
          <p:nvPr/>
        </p:nvPicPr>
        <p:blipFill rotWithShape="1">
          <a:blip r:embed="rId6"/>
          <a:srcRect l="36101" r="34388" b="88440"/>
          <a:stretch/>
        </p:blipFill>
        <p:spPr>
          <a:xfrm>
            <a:off x="62018" y="2313912"/>
            <a:ext cx="1361655" cy="391198"/>
          </a:xfrm>
          <a:prstGeom prst="rect">
            <a:avLst/>
          </a:prstGeom>
        </p:spPr>
      </p:pic>
      <p:sp>
        <p:nvSpPr>
          <p:cNvPr id="35" name="TextBox 34"/>
          <p:cNvSpPr txBox="1"/>
          <p:nvPr/>
        </p:nvSpPr>
        <p:spPr>
          <a:xfrm>
            <a:off x="333153" y="255181"/>
            <a:ext cx="1226289" cy="369332"/>
          </a:xfrm>
          <a:prstGeom prst="rect">
            <a:avLst/>
          </a:prstGeom>
          <a:noFill/>
        </p:spPr>
        <p:txBody>
          <a:bodyPr wrap="square" rtlCol="0">
            <a:spAutoFit/>
          </a:bodyPr>
          <a:lstStyle/>
          <a:p>
            <a:r>
              <a:rPr kumimoji="1" lang="en-US" altLang="zh-CN" dirty="0" smtClean="0"/>
              <a:t>Figure2</a:t>
            </a:r>
            <a:r>
              <a:rPr kumimoji="1" lang="zh-CN" altLang="en-US" dirty="0" smtClean="0"/>
              <a:t> </a:t>
            </a:r>
            <a:r>
              <a:rPr kumimoji="1" lang="en-US" altLang="zh-CN" dirty="0" smtClean="0"/>
              <a:t>A</a:t>
            </a:r>
            <a:endParaRPr kumimoji="1" lang="zh-CN" altLang="en-US" dirty="0"/>
          </a:p>
        </p:txBody>
      </p:sp>
      <p:sp>
        <p:nvSpPr>
          <p:cNvPr id="36" name="TextBox 35"/>
          <p:cNvSpPr txBox="1"/>
          <p:nvPr/>
        </p:nvSpPr>
        <p:spPr>
          <a:xfrm>
            <a:off x="333152" y="3556757"/>
            <a:ext cx="1226289" cy="369332"/>
          </a:xfrm>
          <a:prstGeom prst="rect">
            <a:avLst/>
          </a:prstGeom>
          <a:noFill/>
        </p:spPr>
        <p:txBody>
          <a:bodyPr wrap="square" rtlCol="0">
            <a:spAutoFit/>
          </a:bodyPr>
          <a:lstStyle/>
          <a:p>
            <a:r>
              <a:rPr kumimoji="1" lang="en-US" altLang="zh-CN" dirty="0" smtClean="0"/>
              <a:t>Figure2</a:t>
            </a:r>
            <a:r>
              <a:rPr kumimoji="1" lang="zh-CN" altLang="en-US" dirty="0" smtClean="0"/>
              <a:t> </a:t>
            </a:r>
            <a:r>
              <a:rPr kumimoji="1" lang="en-US" altLang="zh-CN" dirty="0" smtClean="0"/>
              <a:t>B</a:t>
            </a:r>
            <a:endParaRPr kumimoji="1" lang="zh-CN" altLang="en-US" dirty="0"/>
          </a:p>
        </p:txBody>
      </p:sp>
      <p:sp>
        <p:nvSpPr>
          <p:cNvPr id="38" name="TextBox 37"/>
          <p:cNvSpPr txBox="1"/>
          <p:nvPr/>
        </p:nvSpPr>
        <p:spPr>
          <a:xfrm>
            <a:off x="3490099" y="3495807"/>
            <a:ext cx="1226289" cy="369332"/>
          </a:xfrm>
          <a:prstGeom prst="rect">
            <a:avLst/>
          </a:prstGeom>
          <a:noFill/>
        </p:spPr>
        <p:txBody>
          <a:bodyPr wrap="square" rtlCol="0">
            <a:spAutoFit/>
          </a:bodyPr>
          <a:lstStyle/>
          <a:p>
            <a:r>
              <a:rPr kumimoji="1" lang="en-US" altLang="zh-CN" dirty="0" smtClean="0"/>
              <a:t>Figure2</a:t>
            </a:r>
            <a:r>
              <a:rPr kumimoji="1" lang="zh-CN" altLang="en-US" dirty="0" smtClean="0"/>
              <a:t> </a:t>
            </a:r>
            <a:r>
              <a:rPr kumimoji="1" lang="en-US" altLang="zh-CN" dirty="0" smtClean="0"/>
              <a:t>C</a:t>
            </a:r>
            <a:endParaRPr kumimoji="1" lang="zh-CN" altLang="en-US" dirty="0"/>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483" y="4015131"/>
            <a:ext cx="3329909" cy="2291021"/>
          </a:xfrm>
          <a:prstGeom prst="rect">
            <a:avLst/>
          </a:prstGeom>
        </p:spPr>
      </p:pic>
      <p:sp>
        <p:nvSpPr>
          <p:cNvPr id="42" name="TextBox 41"/>
          <p:cNvSpPr txBox="1"/>
          <p:nvPr/>
        </p:nvSpPr>
        <p:spPr>
          <a:xfrm>
            <a:off x="84386" y="6198955"/>
            <a:ext cx="4757293" cy="646331"/>
          </a:xfrm>
          <a:prstGeom prst="rect">
            <a:avLst/>
          </a:prstGeom>
          <a:noFill/>
        </p:spPr>
        <p:txBody>
          <a:bodyPr wrap="square" rtlCol="0">
            <a:spAutoFit/>
          </a:bodyPr>
          <a:lstStyle/>
          <a:p>
            <a:r>
              <a:rPr kumimoji="1" lang="en-US" altLang="zh-CN" sz="1200" dirty="0" smtClean="0"/>
              <a:t>Left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err="1" smtClean="0"/>
              <a:t>glycoprofiles</a:t>
            </a:r>
            <a:r>
              <a:rPr kumimoji="1" lang="zh-CN" altLang="en-US" sz="1200" dirty="0" smtClean="0"/>
              <a:t> </a:t>
            </a:r>
            <a:r>
              <a:rPr kumimoji="1" lang="en-US" altLang="zh-CN" sz="1200" dirty="0" smtClean="0"/>
              <a:t>in the</a:t>
            </a:r>
            <a:r>
              <a:rPr kumimoji="1" lang="zh-CN" altLang="en-US" sz="1200" dirty="0" smtClean="0"/>
              <a:t> </a:t>
            </a:r>
            <a:r>
              <a:rPr kumimoji="1" lang="en-US" altLang="zh-CN" sz="1200" dirty="0" smtClean="0"/>
              <a:t>NCM</a:t>
            </a:r>
            <a:r>
              <a:rPr kumimoji="1" lang="zh-CN" altLang="en-US" sz="1200" dirty="0" smtClean="0"/>
              <a:t> </a:t>
            </a:r>
            <a:r>
              <a:rPr kumimoji="1" lang="en-US" altLang="zh-CN" sz="1200" dirty="0" err="1" smtClean="0"/>
              <a:t>paer</a:t>
            </a:r>
            <a:r>
              <a:rPr kumimoji="1" lang="en-US" altLang="zh-CN" sz="1200" dirty="0" smtClean="0"/>
              <a:t>,</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right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shared</a:t>
            </a:r>
            <a:r>
              <a:rPr kumimoji="1" lang="zh-CN" altLang="en-US" sz="1200" dirty="0" smtClean="0"/>
              <a:t> </a:t>
            </a:r>
            <a:r>
              <a:rPr kumimoji="1" lang="en-US" altLang="zh-CN" sz="1200" dirty="0" err="1" smtClean="0"/>
              <a:t>glycoprofile</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our</a:t>
            </a:r>
            <a:r>
              <a:rPr kumimoji="1" lang="zh-CN" altLang="en-US" sz="1200" dirty="0" smtClean="0"/>
              <a:t> </a:t>
            </a:r>
            <a:r>
              <a:rPr kumimoji="1" lang="en-US" altLang="zh-CN" sz="1200" dirty="0" smtClean="0"/>
              <a:t>pool.</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major</a:t>
            </a:r>
            <a:r>
              <a:rPr kumimoji="1" lang="zh-CN" altLang="en-US" sz="1200" dirty="0" smtClean="0"/>
              <a:t> </a:t>
            </a:r>
            <a:r>
              <a:rPr kumimoji="1" lang="en-US" altLang="zh-CN" sz="1200" dirty="0" smtClean="0"/>
              <a:t>difference</a:t>
            </a:r>
            <a:r>
              <a:rPr kumimoji="1" lang="zh-CN" altLang="en-US" sz="1200" dirty="0" smtClean="0"/>
              <a:t> </a:t>
            </a:r>
            <a:r>
              <a:rPr kumimoji="1" lang="en-US" altLang="zh-CN" sz="1200" dirty="0" smtClean="0"/>
              <a:t>comes</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position</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KOfu8.</a:t>
            </a:r>
            <a:endParaRPr kumimoji="1" lang="zh-CN" altLang="en-US" sz="1200" dirty="0"/>
          </a:p>
        </p:txBody>
      </p:sp>
      <p:sp>
        <p:nvSpPr>
          <p:cNvPr id="43" name="TextBox 42"/>
          <p:cNvSpPr txBox="1"/>
          <p:nvPr/>
        </p:nvSpPr>
        <p:spPr>
          <a:xfrm>
            <a:off x="5871117" y="199466"/>
            <a:ext cx="2831911" cy="1015663"/>
          </a:xfrm>
          <a:prstGeom prst="rect">
            <a:avLst/>
          </a:prstGeom>
          <a:noFill/>
        </p:spPr>
        <p:txBody>
          <a:bodyPr wrap="square" rtlCol="0">
            <a:spAutoFit/>
          </a:bodyPr>
          <a:lstStyle/>
          <a:p>
            <a:r>
              <a:rPr kumimoji="1" lang="en-US" altLang="zh-CN" sz="1200" dirty="0" smtClean="0"/>
              <a:t>Left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err="1" smtClean="0"/>
              <a:t>glycoprofiles</a:t>
            </a:r>
            <a:r>
              <a:rPr kumimoji="1" lang="zh-CN" altLang="en-US" sz="1200" dirty="0" smtClean="0"/>
              <a:t> </a:t>
            </a:r>
            <a:r>
              <a:rPr kumimoji="1" lang="en-US" altLang="zh-CN" sz="1200" dirty="0" smtClean="0"/>
              <a:t>in the</a:t>
            </a:r>
            <a:r>
              <a:rPr kumimoji="1" lang="zh-CN" altLang="en-US" sz="1200" dirty="0" smtClean="0"/>
              <a:t> </a:t>
            </a:r>
            <a:r>
              <a:rPr kumimoji="1" lang="en-US" altLang="zh-CN" sz="1200" dirty="0" smtClean="0"/>
              <a:t>NCM</a:t>
            </a:r>
            <a:r>
              <a:rPr kumimoji="1" lang="zh-CN" altLang="en-US" sz="1200" dirty="0" smtClean="0"/>
              <a:t> </a:t>
            </a:r>
            <a:r>
              <a:rPr kumimoji="1" lang="en-US" altLang="zh-CN" sz="1200" dirty="0" err="1" smtClean="0"/>
              <a:t>paer</a:t>
            </a:r>
            <a:r>
              <a:rPr kumimoji="1" lang="en-US" altLang="zh-CN" sz="1200" dirty="0" smtClean="0"/>
              <a:t>,</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right</a:t>
            </a:r>
            <a:r>
              <a:rPr kumimoji="1" lang="zh-CN" altLang="en-US" sz="1200" dirty="0" smtClean="0"/>
              <a:t> </a:t>
            </a:r>
            <a:r>
              <a:rPr kumimoji="1" lang="en-US" altLang="zh-CN" sz="1200" dirty="0" smtClean="0"/>
              <a:t>side</a:t>
            </a:r>
            <a:r>
              <a:rPr kumimoji="1" lang="zh-CN" altLang="en-US" sz="1200" dirty="0" smtClean="0"/>
              <a:t> </a:t>
            </a:r>
            <a:r>
              <a:rPr kumimoji="1" lang="en-US" altLang="zh-CN" sz="1200" dirty="0" smtClean="0"/>
              <a:t>is</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shared</a:t>
            </a:r>
            <a:r>
              <a:rPr kumimoji="1" lang="zh-CN" altLang="en-US" sz="1200" dirty="0" smtClean="0"/>
              <a:t> </a:t>
            </a:r>
            <a:r>
              <a:rPr kumimoji="1" lang="en-US" altLang="zh-CN" sz="1200" dirty="0" err="1" smtClean="0"/>
              <a:t>glycoprofile</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our</a:t>
            </a:r>
            <a:r>
              <a:rPr kumimoji="1" lang="zh-CN" altLang="en-US" sz="1200" dirty="0" smtClean="0"/>
              <a:t> </a:t>
            </a:r>
            <a:r>
              <a:rPr kumimoji="1" lang="en-US" altLang="zh-CN" sz="1200" dirty="0" smtClean="0"/>
              <a:t>pool.</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major</a:t>
            </a:r>
            <a:r>
              <a:rPr kumimoji="1" lang="zh-CN" altLang="en-US" sz="1200" dirty="0" smtClean="0"/>
              <a:t> </a:t>
            </a:r>
            <a:r>
              <a:rPr kumimoji="1" lang="en-US" altLang="zh-CN" sz="1200" dirty="0" smtClean="0"/>
              <a:t>difference</a:t>
            </a:r>
            <a:r>
              <a:rPr kumimoji="1" lang="zh-CN" altLang="en-US" sz="1200" dirty="0" smtClean="0"/>
              <a:t> </a:t>
            </a:r>
            <a:r>
              <a:rPr kumimoji="1" lang="en-US" altLang="zh-CN" sz="1200" dirty="0" smtClean="0"/>
              <a:t>comes</a:t>
            </a:r>
            <a:r>
              <a:rPr kumimoji="1" lang="zh-CN" altLang="en-US" sz="1200" dirty="0" smtClean="0"/>
              <a:t> </a:t>
            </a:r>
            <a:r>
              <a:rPr kumimoji="1" lang="en-US" altLang="zh-CN" sz="1200" dirty="0" smtClean="0"/>
              <a:t>from</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position</a:t>
            </a:r>
            <a:r>
              <a:rPr kumimoji="1" lang="zh-CN" altLang="en-US" sz="1200" dirty="0" smtClean="0"/>
              <a:t> </a:t>
            </a:r>
            <a:r>
              <a:rPr kumimoji="1" lang="en-US" altLang="zh-CN" sz="1200" dirty="0" smtClean="0"/>
              <a:t>of</a:t>
            </a:r>
            <a:r>
              <a:rPr kumimoji="1" lang="zh-CN" altLang="en-US" sz="1200" dirty="0" smtClean="0"/>
              <a:t> </a:t>
            </a:r>
            <a:r>
              <a:rPr kumimoji="1" lang="en-US" altLang="zh-CN" sz="1200" dirty="0" smtClean="0"/>
              <a:t>the</a:t>
            </a:r>
            <a:r>
              <a:rPr kumimoji="1" lang="zh-CN" altLang="en-US" sz="1200" dirty="0" smtClean="0"/>
              <a:t> </a:t>
            </a:r>
            <a:r>
              <a:rPr kumimoji="1" lang="en-US" altLang="zh-CN" sz="1200" dirty="0" smtClean="0"/>
              <a:t>KOfu8.</a:t>
            </a:r>
            <a:endParaRPr kumimoji="1" lang="zh-CN" altLang="en-US" sz="1200" dirty="0"/>
          </a:p>
        </p:txBody>
      </p:sp>
    </p:spTree>
    <p:extLst>
      <p:ext uri="{BB962C8B-B14F-4D97-AF65-F5344CB8AC3E}">
        <p14:creationId xmlns:p14="http://schemas.microsoft.com/office/powerpoint/2010/main" val="299260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0000"/>
                </a:solidFill>
              </a:rPr>
              <a:t>Result</a:t>
            </a:r>
            <a:r>
              <a:rPr lang="zh-CN" altLang="en-US" dirty="0">
                <a:solidFill>
                  <a:srgbClr val="000000"/>
                </a:solidFill>
              </a:rPr>
              <a:t> </a:t>
            </a:r>
            <a:r>
              <a:rPr lang="en-US" altLang="zh-CN" dirty="0" smtClean="0">
                <a:solidFill>
                  <a:srgbClr val="000000"/>
                </a:solidFill>
              </a:rPr>
              <a:t>1.2</a:t>
            </a:r>
            <a:r>
              <a:rPr lang="zh-CN" altLang="en-US" dirty="0" smtClean="0">
                <a:solidFill>
                  <a:srgbClr val="000000"/>
                </a:solidFill>
              </a:rPr>
              <a:t> </a:t>
            </a:r>
            <a:r>
              <a:rPr lang="en-US" altLang="zh-CN" dirty="0" smtClean="0">
                <a:solidFill>
                  <a:srgbClr val="000000"/>
                </a:solidFill>
              </a:rPr>
              <a:t>Characterization</a:t>
            </a:r>
            <a:r>
              <a:rPr lang="zh-CN" altLang="en-US" dirty="0" smtClean="0">
                <a:solidFill>
                  <a:srgbClr val="000000"/>
                </a:solidFill>
              </a:rPr>
              <a:t> </a:t>
            </a:r>
            <a:r>
              <a:rPr lang="en-US" altLang="zh-CN" dirty="0" smtClean="0">
                <a:solidFill>
                  <a:srgbClr val="000000"/>
                </a:solidFill>
              </a:rPr>
              <a:t>of</a:t>
            </a:r>
            <a:r>
              <a:rPr lang="zh-CN" altLang="en-US" dirty="0" smtClean="0">
                <a:solidFill>
                  <a:srgbClr val="000000"/>
                </a:solidFill>
              </a:rPr>
              <a:t> </a:t>
            </a:r>
            <a:r>
              <a:rPr lang="en-US" altLang="zh-CN" dirty="0" smtClean="0">
                <a:solidFill>
                  <a:srgbClr val="000000"/>
                </a:solidFill>
              </a:rPr>
              <a:t>substructure</a:t>
            </a:r>
            <a:r>
              <a:rPr lang="zh-CN" altLang="en-US" dirty="0" smtClean="0">
                <a:solidFill>
                  <a:srgbClr val="000000"/>
                </a:solidFill>
              </a:rPr>
              <a:t> </a:t>
            </a:r>
            <a:r>
              <a:rPr lang="en-US" altLang="zh-CN" dirty="0" smtClean="0">
                <a:solidFill>
                  <a:srgbClr val="000000"/>
                </a:solidFill>
              </a:rPr>
              <a:t>abundance</a:t>
            </a:r>
            <a:r>
              <a:rPr lang="zh-CN" altLang="en-US" dirty="0" smtClean="0">
                <a:solidFill>
                  <a:srgbClr val="000000"/>
                </a:solidFill>
              </a:rPr>
              <a:t> </a:t>
            </a:r>
            <a:r>
              <a:rPr lang="en-US" altLang="zh-CN" dirty="0" smtClean="0">
                <a:solidFill>
                  <a:srgbClr val="000000"/>
                </a:solidFill>
              </a:rPr>
              <a:t>change</a:t>
            </a:r>
            <a:endParaRPr kumimoji="1" lang="zh-CN" altLang="en-US" dirty="0"/>
          </a:p>
        </p:txBody>
      </p:sp>
      <p:sp>
        <p:nvSpPr>
          <p:cNvPr id="3" name="Content Placeholder 2"/>
          <p:cNvSpPr>
            <a:spLocks noGrp="1"/>
          </p:cNvSpPr>
          <p:nvPr>
            <p:ph idx="1"/>
          </p:nvPr>
        </p:nvSpPr>
        <p:spPr/>
        <p:txBody>
          <a:bodyPr/>
          <a:lstStyle/>
          <a:p>
            <a:r>
              <a:rPr lang="en-US" altLang="zh-CN" dirty="0" smtClean="0">
                <a:solidFill>
                  <a:srgbClr val="000000"/>
                </a:solidFill>
              </a:rPr>
              <a:t>By</a:t>
            </a:r>
            <a:r>
              <a:rPr lang="zh-CN" altLang="en-US" dirty="0" smtClean="0">
                <a:solidFill>
                  <a:srgbClr val="000000"/>
                </a:solidFill>
              </a:rPr>
              <a:t> </a:t>
            </a:r>
            <a:r>
              <a:rPr lang="en-US" altLang="zh-CN" dirty="0">
                <a:solidFill>
                  <a:srgbClr val="000000"/>
                </a:solidFill>
              </a:rPr>
              <a:t>setting</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threshold</a:t>
            </a:r>
            <a:r>
              <a:rPr lang="zh-CN" altLang="en-US" dirty="0">
                <a:solidFill>
                  <a:srgbClr val="000000"/>
                </a:solidFill>
              </a:rPr>
              <a:t> </a:t>
            </a:r>
            <a:r>
              <a:rPr lang="en-US" altLang="zh-CN" dirty="0">
                <a:solidFill>
                  <a:srgbClr val="000000"/>
                </a:solidFill>
              </a:rPr>
              <a:t>for</a:t>
            </a:r>
            <a:r>
              <a:rPr lang="zh-CN" altLang="en-US" dirty="0">
                <a:solidFill>
                  <a:srgbClr val="000000"/>
                </a:solidFill>
              </a:rPr>
              <a:t> </a:t>
            </a:r>
            <a:r>
              <a:rPr lang="en-US" altLang="zh-CN" dirty="0">
                <a:solidFill>
                  <a:srgbClr val="000000"/>
                </a:solidFill>
              </a:rPr>
              <a:t>cutting</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motif</a:t>
            </a:r>
            <a:r>
              <a:rPr lang="zh-CN" altLang="en-US" dirty="0">
                <a:solidFill>
                  <a:srgbClr val="000000"/>
                </a:solidFill>
              </a:rPr>
              <a:t> </a:t>
            </a:r>
            <a:r>
              <a:rPr lang="en-US" altLang="zh-CN" dirty="0">
                <a:solidFill>
                  <a:srgbClr val="000000"/>
                </a:solidFill>
              </a:rPr>
              <a:t>cluster.</a:t>
            </a:r>
            <a:r>
              <a:rPr lang="zh-CN" altLang="en-US" dirty="0">
                <a:solidFill>
                  <a:srgbClr val="000000"/>
                </a:solidFill>
              </a:rPr>
              <a:t> </a:t>
            </a:r>
            <a:r>
              <a:rPr lang="en-US" altLang="zh-CN" dirty="0">
                <a:solidFill>
                  <a:srgbClr val="000000"/>
                </a:solidFill>
              </a:rPr>
              <a:t>24</a:t>
            </a:r>
            <a:r>
              <a:rPr lang="zh-CN" altLang="en-US" dirty="0">
                <a:solidFill>
                  <a:srgbClr val="000000"/>
                </a:solidFill>
              </a:rPr>
              <a:t> </a:t>
            </a:r>
            <a:r>
              <a:rPr lang="en-US" altLang="zh-CN" dirty="0" smtClean="0">
                <a:solidFill>
                  <a:srgbClr val="000000"/>
                </a:solidFill>
              </a:rPr>
              <a:t>clusters</a:t>
            </a:r>
            <a:r>
              <a:rPr lang="zh-CN" altLang="en-US" dirty="0" smtClean="0">
                <a:solidFill>
                  <a:srgbClr val="000000"/>
                </a:solidFill>
              </a:rPr>
              <a:t> </a:t>
            </a:r>
            <a:r>
              <a:rPr lang="en-US" altLang="zh-CN" dirty="0">
                <a:solidFill>
                  <a:srgbClr val="000000"/>
                </a:solidFill>
              </a:rPr>
              <a:t>of</a:t>
            </a:r>
            <a:r>
              <a:rPr lang="zh-CN" altLang="en-US" dirty="0">
                <a:solidFill>
                  <a:srgbClr val="000000"/>
                </a:solidFill>
              </a:rPr>
              <a:t> </a:t>
            </a:r>
            <a:r>
              <a:rPr lang="en-US" altLang="zh-CN" dirty="0" smtClean="0">
                <a:solidFill>
                  <a:srgbClr val="000000"/>
                </a:solidFill>
              </a:rPr>
              <a:t>substructure</a:t>
            </a:r>
            <a:r>
              <a:rPr lang="zh-CN" altLang="en-US" dirty="0" smtClean="0">
                <a:solidFill>
                  <a:srgbClr val="000000"/>
                </a:solidFill>
              </a:rPr>
              <a:t> </a:t>
            </a:r>
            <a:r>
              <a:rPr lang="en-US" altLang="zh-CN" dirty="0">
                <a:solidFill>
                  <a:srgbClr val="000000"/>
                </a:solidFill>
              </a:rPr>
              <a:t>are</a:t>
            </a:r>
            <a:r>
              <a:rPr lang="zh-CN" altLang="en-US" dirty="0">
                <a:solidFill>
                  <a:srgbClr val="000000"/>
                </a:solidFill>
              </a:rPr>
              <a:t> </a:t>
            </a:r>
            <a:r>
              <a:rPr lang="en-US" altLang="zh-CN" dirty="0">
                <a:solidFill>
                  <a:srgbClr val="000000"/>
                </a:solidFill>
              </a:rPr>
              <a:t>picked</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representative</a:t>
            </a:r>
            <a:r>
              <a:rPr lang="zh-CN" altLang="en-US" dirty="0">
                <a:solidFill>
                  <a:srgbClr val="000000"/>
                </a:solidFill>
              </a:rPr>
              <a:t> </a:t>
            </a:r>
            <a:r>
              <a:rPr lang="en-US" altLang="zh-CN" dirty="0">
                <a:solidFill>
                  <a:srgbClr val="000000"/>
                </a:solidFill>
              </a:rPr>
              <a:t>substructure</a:t>
            </a:r>
            <a:r>
              <a:rPr lang="zh-CN" altLang="en-US" dirty="0">
                <a:solidFill>
                  <a:srgbClr val="000000"/>
                </a:solidFill>
              </a:rPr>
              <a:t> </a:t>
            </a:r>
            <a:r>
              <a:rPr lang="en-US" altLang="zh-CN" dirty="0">
                <a:solidFill>
                  <a:srgbClr val="000000"/>
                </a:solidFill>
              </a:rPr>
              <a:t>for</a:t>
            </a:r>
            <a:r>
              <a:rPr lang="zh-CN" altLang="en-US" dirty="0">
                <a:solidFill>
                  <a:srgbClr val="000000"/>
                </a:solidFill>
              </a:rPr>
              <a:t> </a:t>
            </a:r>
            <a:r>
              <a:rPr lang="en-US" altLang="zh-CN" dirty="0">
                <a:solidFill>
                  <a:srgbClr val="000000"/>
                </a:solidFill>
              </a:rPr>
              <a:t>each</a:t>
            </a:r>
            <a:r>
              <a:rPr lang="zh-CN" altLang="en-US" dirty="0">
                <a:solidFill>
                  <a:srgbClr val="000000"/>
                </a:solidFill>
              </a:rPr>
              <a:t> </a:t>
            </a:r>
            <a:r>
              <a:rPr lang="en-US" altLang="zh-CN" dirty="0">
                <a:solidFill>
                  <a:srgbClr val="000000"/>
                </a:solidFill>
              </a:rPr>
              <a:t>cluster</a:t>
            </a:r>
            <a:r>
              <a:rPr lang="zh-CN" altLang="en-US" dirty="0">
                <a:solidFill>
                  <a:srgbClr val="000000"/>
                </a:solidFill>
              </a:rPr>
              <a:t> </a:t>
            </a:r>
            <a:r>
              <a:rPr lang="en-US" altLang="zh-CN" dirty="0">
                <a:solidFill>
                  <a:srgbClr val="000000"/>
                </a:solidFill>
              </a:rPr>
              <a:t>are</a:t>
            </a:r>
            <a:r>
              <a:rPr lang="zh-CN" altLang="en-US" dirty="0">
                <a:solidFill>
                  <a:srgbClr val="000000"/>
                </a:solidFill>
              </a:rPr>
              <a:t> </a:t>
            </a:r>
            <a:r>
              <a:rPr lang="en-US" altLang="zh-CN" dirty="0">
                <a:solidFill>
                  <a:srgbClr val="000000"/>
                </a:solidFill>
              </a:rPr>
              <a:t>generated(see</a:t>
            </a:r>
            <a:r>
              <a:rPr lang="zh-CN" altLang="en-US" dirty="0">
                <a:solidFill>
                  <a:srgbClr val="000000"/>
                </a:solidFill>
              </a:rPr>
              <a:t> </a:t>
            </a:r>
            <a:r>
              <a:rPr lang="en-US" altLang="zh-CN" dirty="0">
                <a:solidFill>
                  <a:srgbClr val="000000"/>
                </a:solidFill>
              </a:rPr>
              <a:t>supplementary).</a:t>
            </a:r>
            <a:r>
              <a:rPr lang="zh-CN" altLang="en-US" dirty="0">
                <a:solidFill>
                  <a:srgbClr val="000000"/>
                </a:solidFill>
              </a:rPr>
              <a:t> </a:t>
            </a:r>
            <a:r>
              <a:rPr lang="en-US" altLang="zh-CN" dirty="0" smtClean="0">
                <a:solidFill>
                  <a:srgbClr val="000000"/>
                </a:solidFill>
              </a:rPr>
              <a:t>The</a:t>
            </a:r>
            <a:r>
              <a:rPr lang="zh-CN" altLang="en-US" dirty="0" smtClean="0">
                <a:solidFill>
                  <a:srgbClr val="000000"/>
                </a:solidFill>
              </a:rPr>
              <a:t> </a:t>
            </a:r>
            <a:r>
              <a:rPr lang="en-US" altLang="zh-CN" dirty="0" smtClean="0">
                <a:solidFill>
                  <a:srgbClr val="000000"/>
                </a:solidFill>
              </a:rPr>
              <a:t>mean</a:t>
            </a:r>
            <a:r>
              <a:rPr lang="zh-CN" altLang="en-US" dirty="0" smtClean="0">
                <a:solidFill>
                  <a:srgbClr val="000000"/>
                </a:solidFill>
              </a:rPr>
              <a:t> </a:t>
            </a:r>
            <a:r>
              <a:rPr lang="en-US" altLang="zh-CN" dirty="0" smtClean="0">
                <a:solidFill>
                  <a:srgbClr val="000000"/>
                </a:solidFill>
              </a:rPr>
              <a:t>abundance</a:t>
            </a:r>
            <a:r>
              <a:rPr lang="zh-CN" altLang="en-US" dirty="0" smtClean="0">
                <a:solidFill>
                  <a:srgbClr val="000000"/>
                </a:solidFill>
              </a:rPr>
              <a:t> </a:t>
            </a:r>
            <a:r>
              <a:rPr lang="en-US" altLang="zh-CN" dirty="0" smtClean="0">
                <a:solidFill>
                  <a:srgbClr val="000000"/>
                </a:solidFill>
              </a:rPr>
              <a:t>of</a:t>
            </a:r>
            <a:r>
              <a:rPr lang="zh-CN" altLang="en-US" dirty="0" smtClean="0">
                <a:solidFill>
                  <a:srgbClr val="000000"/>
                </a:solidFill>
              </a:rPr>
              <a:t> </a:t>
            </a:r>
            <a:r>
              <a:rPr lang="en-US" altLang="zh-CN" dirty="0" smtClean="0">
                <a:solidFill>
                  <a:srgbClr val="000000"/>
                </a:solidFill>
              </a:rPr>
              <a:t>a</a:t>
            </a:r>
            <a:r>
              <a:rPr lang="zh-CN" altLang="en-US" dirty="0" smtClean="0">
                <a:solidFill>
                  <a:srgbClr val="000000"/>
                </a:solidFill>
              </a:rPr>
              <a:t> </a:t>
            </a:r>
            <a:r>
              <a:rPr lang="en-US" altLang="zh-CN" dirty="0" smtClean="0">
                <a:solidFill>
                  <a:srgbClr val="000000"/>
                </a:solidFill>
              </a:rPr>
              <a:t>cluster</a:t>
            </a:r>
            <a:r>
              <a:rPr lang="zh-CN" altLang="en-US" dirty="0" smtClean="0">
                <a:solidFill>
                  <a:srgbClr val="000000"/>
                </a:solidFill>
              </a:rPr>
              <a:t> </a:t>
            </a:r>
            <a:r>
              <a:rPr lang="en-US" altLang="zh-CN" dirty="0" smtClean="0">
                <a:solidFill>
                  <a:srgbClr val="000000"/>
                </a:solidFill>
              </a:rPr>
              <a:t>is</a:t>
            </a:r>
            <a:r>
              <a:rPr lang="zh-CN" altLang="en-US" dirty="0" smtClean="0">
                <a:solidFill>
                  <a:srgbClr val="000000"/>
                </a:solidFill>
              </a:rPr>
              <a:t> </a:t>
            </a:r>
            <a:r>
              <a:rPr lang="en-US" altLang="zh-CN" dirty="0" smtClean="0">
                <a:solidFill>
                  <a:srgbClr val="000000"/>
                </a:solidFill>
              </a:rPr>
              <a:t>used</a:t>
            </a:r>
            <a:r>
              <a:rPr lang="zh-CN" altLang="en-US" dirty="0" smtClean="0">
                <a:solidFill>
                  <a:srgbClr val="000000"/>
                </a:solidFill>
              </a:rPr>
              <a:t> </a:t>
            </a:r>
            <a:r>
              <a:rPr lang="en-US" altLang="zh-CN" dirty="0" smtClean="0">
                <a:solidFill>
                  <a:srgbClr val="000000"/>
                </a:solidFill>
              </a:rPr>
              <a:t>to</a:t>
            </a:r>
            <a:r>
              <a:rPr lang="zh-CN" altLang="en-US" dirty="0" smtClean="0">
                <a:solidFill>
                  <a:srgbClr val="000000"/>
                </a:solidFill>
              </a:rPr>
              <a:t> </a:t>
            </a:r>
            <a:r>
              <a:rPr lang="en-US" altLang="zh-CN" dirty="0" smtClean="0">
                <a:solidFill>
                  <a:srgbClr val="000000"/>
                </a:solidFill>
              </a:rPr>
              <a:t>represent</a:t>
            </a:r>
            <a:r>
              <a:rPr lang="zh-CN" altLang="en-US" dirty="0" smtClean="0">
                <a:solidFill>
                  <a:srgbClr val="000000"/>
                </a:solidFill>
              </a:rPr>
              <a:t> </a:t>
            </a:r>
            <a:r>
              <a:rPr lang="en-US" altLang="zh-CN" dirty="0" smtClean="0">
                <a:solidFill>
                  <a:srgbClr val="000000"/>
                </a:solidFill>
              </a:rPr>
              <a:t>the</a:t>
            </a:r>
            <a:r>
              <a:rPr lang="zh-CN" altLang="en-US" dirty="0" smtClean="0">
                <a:solidFill>
                  <a:srgbClr val="000000"/>
                </a:solidFill>
              </a:rPr>
              <a:t> </a:t>
            </a:r>
            <a:r>
              <a:rPr lang="en-US" altLang="zh-CN" dirty="0" smtClean="0">
                <a:solidFill>
                  <a:srgbClr val="000000"/>
                </a:solidFill>
              </a:rPr>
              <a:t>abundance</a:t>
            </a:r>
            <a:r>
              <a:rPr lang="zh-CN" altLang="en-US" dirty="0" smtClean="0">
                <a:solidFill>
                  <a:srgbClr val="000000"/>
                </a:solidFill>
              </a:rPr>
              <a:t> </a:t>
            </a:r>
            <a:r>
              <a:rPr lang="en-US" altLang="zh-CN" dirty="0" smtClean="0">
                <a:solidFill>
                  <a:srgbClr val="000000"/>
                </a:solidFill>
              </a:rPr>
              <a:t>of</a:t>
            </a:r>
            <a:r>
              <a:rPr lang="zh-CN" altLang="en-US" dirty="0" smtClean="0">
                <a:solidFill>
                  <a:srgbClr val="000000"/>
                </a:solidFill>
              </a:rPr>
              <a:t> </a:t>
            </a:r>
            <a:r>
              <a:rPr lang="en-US" altLang="zh-CN" dirty="0" smtClean="0">
                <a:solidFill>
                  <a:srgbClr val="000000"/>
                </a:solidFill>
              </a:rPr>
              <a:t>the</a:t>
            </a:r>
            <a:r>
              <a:rPr lang="zh-CN" altLang="en-US" dirty="0" smtClean="0">
                <a:solidFill>
                  <a:srgbClr val="000000"/>
                </a:solidFill>
              </a:rPr>
              <a:t> </a:t>
            </a:r>
            <a:r>
              <a:rPr lang="en-US" altLang="zh-CN" dirty="0" smtClean="0">
                <a:solidFill>
                  <a:srgbClr val="000000"/>
                </a:solidFill>
              </a:rPr>
              <a:t>representative</a:t>
            </a:r>
            <a:r>
              <a:rPr lang="zh-CN" altLang="en-US" dirty="0" smtClean="0">
                <a:solidFill>
                  <a:srgbClr val="000000"/>
                </a:solidFill>
              </a:rPr>
              <a:t> </a:t>
            </a:r>
            <a:r>
              <a:rPr lang="en-US" altLang="zh-CN" dirty="0" smtClean="0">
                <a:solidFill>
                  <a:srgbClr val="000000"/>
                </a:solidFill>
              </a:rPr>
              <a:t>substructure.</a:t>
            </a:r>
            <a:r>
              <a:rPr lang="zh-CN" altLang="en-US" dirty="0" smtClean="0">
                <a:solidFill>
                  <a:srgbClr val="000000"/>
                </a:solidFill>
              </a:rPr>
              <a:t> </a:t>
            </a:r>
            <a:r>
              <a:rPr lang="en-US" altLang="zh-CN" dirty="0" smtClean="0">
                <a:solidFill>
                  <a:srgbClr val="000000"/>
                </a:solidFill>
              </a:rPr>
              <a:t>This</a:t>
            </a:r>
            <a:r>
              <a:rPr lang="zh-CN" altLang="en-US" dirty="0" smtClean="0">
                <a:solidFill>
                  <a:srgbClr val="000000"/>
                </a:solidFill>
              </a:rPr>
              <a:t> </a:t>
            </a:r>
            <a:r>
              <a:rPr lang="en-US" altLang="zh-CN" dirty="0" smtClean="0">
                <a:solidFill>
                  <a:srgbClr val="000000"/>
                </a:solidFill>
              </a:rPr>
              <a:t>is</a:t>
            </a:r>
            <a:r>
              <a:rPr lang="zh-CN" altLang="en-US" dirty="0" smtClean="0">
                <a:solidFill>
                  <a:srgbClr val="000000"/>
                </a:solidFill>
              </a:rPr>
              <a:t> </a:t>
            </a:r>
            <a:r>
              <a:rPr lang="en-US" altLang="zh-CN" dirty="0" smtClean="0">
                <a:solidFill>
                  <a:srgbClr val="000000"/>
                </a:solidFill>
              </a:rPr>
              <a:t>the</a:t>
            </a:r>
            <a:r>
              <a:rPr lang="zh-CN" altLang="en-US" dirty="0" smtClean="0">
                <a:solidFill>
                  <a:srgbClr val="000000"/>
                </a:solidFill>
              </a:rPr>
              <a:t> </a:t>
            </a:r>
            <a:r>
              <a:rPr lang="en-US" altLang="zh-CN" dirty="0" smtClean="0">
                <a:solidFill>
                  <a:srgbClr val="000000"/>
                </a:solidFill>
              </a:rPr>
              <a:t>first</a:t>
            </a:r>
            <a:r>
              <a:rPr lang="zh-CN" altLang="en-US" dirty="0" smtClean="0">
                <a:solidFill>
                  <a:srgbClr val="000000"/>
                </a:solidFill>
              </a:rPr>
              <a:t> </a:t>
            </a:r>
            <a:r>
              <a:rPr lang="en-US" altLang="zh-CN" dirty="0" smtClean="0">
                <a:solidFill>
                  <a:srgbClr val="000000"/>
                </a:solidFill>
              </a:rPr>
              <a:t>time</a:t>
            </a:r>
            <a:r>
              <a:rPr lang="zh-CN" altLang="en-US" dirty="0" smtClean="0">
                <a:solidFill>
                  <a:srgbClr val="000000"/>
                </a:solidFill>
              </a:rPr>
              <a:t> </a:t>
            </a:r>
            <a:r>
              <a:rPr lang="en-US" altLang="zh-CN" dirty="0" smtClean="0">
                <a:solidFill>
                  <a:srgbClr val="000000"/>
                </a:solidFill>
              </a:rPr>
              <a:t>to</a:t>
            </a:r>
            <a:r>
              <a:rPr lang="zh-CN" altLang="en-US" dirty="0" smtClean="0">
                <a:solidFill>
                  <a:srgbClr val="000000"/>
                </a:solidFill>
              </a:rPr>
              <a:t> </a:t>
            </a:r>
            <a:r>
              <a:rPr lang="en-US" altLang="zh-CN" dirty="0" smtClean="0">
                <a:solidFill>
                  <a:srgbClr val="000000"/>
                </a:solidFill>
              </a:rPr>
              <a:t>have</a:t>
            </a:r>
            <a:r>
              <a:rPr lang="zh-CN" altLang="en-US" dirty="0" smtClean="0">
                <a:solidFill>
                  <a:srgbClr val="000000"/>
                </a:solidFill>
              </a:rPr>
              <a:t> </a:t>
            </a:r>
            <a:r>
              <a:rPr lang="en-US" altLang="zh-CN" dirty="0" smtClean="0">
                <a:solidFill>
                  <a:srgbClr val="000000"/>
                </a:solidFill>
              </a:rPr>
              <a:t>a</a:t>
            </a:r>
            <a:r>
              <a:rPr lang="zh-CN" altLang="en-US" dirty="0" smtClean="0">
                <a:solidFill>
                  <a:srgbClr val="000000"/>
                </a:solidFill>
              </a:rPr>
              <a:t> </a:t>
            </a:r>
            <a:r>
              <a:rPr lang="en-US" altLang="zh-CN" dirty="0" smtClean="0">
                <a:solidFill>
                  <a:srgbClr val="000000"/>
                </a:solidFill>
              </a:rPr>
              <a:t>comprehensive,</a:t>
            </a:r>
            <a:r>
              <a:rPr lang="zh-CN" altLang="en-US" dirty="0" smtClean="0">
                <a:solidFill>
                  <a:srgbClr val="000000"/>
                </a:solidFill>
              </a:rPr>
              <a:t> </a:t>
            </a:r>
            <a:r>
              <a:rPr lang="en-US" altLang="zh-CN" dirty="0" smtClean="0">
                <a:solidFill>
                  <a:srgbClr val="000000"/>
                </a:solidFill>
              </a:rPr>
              <a:t>automatic</a:t>
            </a:r>
            <a:r>
              <a:rPr lang="zh-CN" altLang="en-US" dirty="0" smtClean="0">
                <a:solidFill>
                  <a:srgbClr val="000000"/>
                </a:solidFill>
              </a:rPr>
              <a:t> </a:t>
            </a:r>
            <a:r>
              <a:rPr lang="en-US" altLang="zh-CN" dirty="0" smtClean="0">
                <a:solidFill>
                  <a:srgbClr val="000000"/>
                </a:solidFill>
              </a:rPr>
              <a:t>quantification</a:t>
            </a:r>
            <a:r>
              <a:rPr lang="zh-CN" altLang="en-US" dirty="0" smtClean="0">
                <a:solidFill>
                  <a:srgbClr val="000000"/>
                </a:solidFill>
              </a:rPr>
              <a:t> </a:t>
            </a:r>
            <a:r>
              <a:rPr lang="en-US" altLang="zh-CN" dirty="0" smtClean="0">
                <a:solidFill>
                  <a:srgbClr val="000000"/>
                </a:solidFill>
              </a:rPr>
              <a:t>of</a:t>
            </a:r>
            <a:r>
              <a:rPr lang="zh-CN" altLang="en-US" dirty="0" smtClean="0">
                <a:solidFill>
                  <a:srgbClr val="000000"/>
                </a:solidFill>
              </a:rPr>
              <a:t> </a:t>
            </a:r>
            <a:r>
              <a:rPr lang="en-US" altLang="zh-CN" dirty="0" smtClean="0">
                <a:solidFill>
                  <a:srgbClr val="000000"/>
                </a:solidFill>
              </a:rPr>
              <a:t>the</a:t>
            </a:r>
            <a:r>
              <a:rPr lang="zh-CN" altLang="en-US" dirty="0" smtClean="0">
                <a:solidFill>
                  <a:srgbClr val="000000"/>
                </a:solidFill>
              </a:rPr>
              <a:t> </a:t>
            </a:r>
            <a:r>
              <a:rPr lang="en-US" altLang="zh-CN" dirty="0" smtClean="0">
                <a:solidFill>
                  <a:srgbClr val="000000"/>
                </a:solidFill>
              </a:rPr>
              <a:t>abundance</a:t>
            </a:r>
            <a:r>
              <a:rPr lang="zh-CN" altLang="en-US" dirty="0" smtClean="0">
                <a:solidFill>
                  <a:srgbClr val="000000"/>
                </a:solidFill>
              </a:rPr>
              <a:t> </a:t>
            </a:r>
            <a:r>
              <a:rPr lang="en-US" altLang="zh-CN" dirty="0" smtClean="0">
                <a:solidFill>
                  <a:srgbClr val="000000"/>
                </a:solidFill>
              </a:rPr>
              <a:t>variation</a:t>
            </a:r>
            <a:r>
              <a:rPr lang="zh-CN" altLang="en-US" dirty="0" smtClean="0">
                <a:solidFill>
                  <a:srgbClr val="000000"/>
                </a:solidFill>
              </a:rPr>
              <a:t> </a:t>
            </a:r>
            <a:r>
              <a:rPr lang="en-US" altLang="zh-CN" dirty="0" smtClean="0">
                <a:solidFill>
                  <a:srgbClr val="000000"/>
                </a:solidFill>
              </a:rPr>
              <a:t>of</a:t>
            </a:r>
            <a:r>
              <a:rPr lang="zh-CN" altLang="en-US" dirty="0" smtClean="0">
                <a:solidFill>
                  <a:srgbClr val="000000"/>
                </a:solidFill>
              </a:rPr>
              <a:t> </a:t>
            </a:r>
            <a:r>
              <a:rPr lang="en-US" altLang="zh-CN" dirty="0" smtClean="0">
                <a:solidFill>
                  <a:srgbClr val="000000"/>
                </a:solidFill>
              </a:rPr>
              <a:t>substructure</a:t>
            </a:r>
            <a:r>
              <a:rPr lang="zh-CN" altLang="en-US" dirty="0" smtClean="0">
                <a:solidFill>
                  <a:srgbClr val="000000"/>
                </a:solidFill>
              </a:rPr>
              <a:t> </a:t>
            </a:r>
            <a:r>
              <a:rPr lang="en-US" altLang="zh-CN" dirty="0" smtClean="0">
                <a:solidFill>
                  <a:srgbClr val="000000"/>
                </a:solidFill>
              </a:rPr>
              <a:t>across</a:t>
            </a:r>
            <a:r>
              <a:rPr lang="zh-CN" altLang="en-US" dirty="0" smtClean="0">
                <a:solidFill>
                  <a:srgbClr val="000000"/>
                </a:solidFill>
              </a:rPr>
              <a:t> </a:t>
            </a:r>
            <a:r>
              <a:rPr lang="en-US" altLang="zh-CN" dirty="0" smtClean="0">
                <a:solidFill>
                  <a:srgbClr val="000000"/>
                </a:solidFill>
              </a:rPr>
              <a:t>multiple</a:t>
            </a:r>
            <a:r>
              <a:rPr lang="zh-CN" altLang="en-US" dirty="0" smtClean="0">
                <a:solidFill>
                  <a:srgbClr val="000000"/>
                </a:solidFill>
              </a:rPr>
              <a:t> </a:t>
            </a:r>
            <a:r>
              <a:rPr lang="en-US" altLang="zh-CN" dirty="0" err="1" smtClean="0">
                <a:solidFill>
                  <a:srgbClr val="000000"/>
                </a:solidFill>
              </a:rPr>
              <a:t>glycoprofile</a:t>
            </a:r>
            <a:r>
              <a:rPr lang="en-US" altLang="zh-CN" dirty="0" smtClean="0">
                <a:solidFill>
                  <a:srgbClr val="000000"/>
                </a:solidFill>
              </a:rPr>
              <a:t>.</a:t>
            </a:r>
          </a:p>
          <a:p>
            <a:endParaRPr lang="en-US" altLang="zh-CN" dirty="0">
              <a:solidFill>
                <a:srgbClr val="000000"/>
              </a:solidFill>
            </a:endParaRPr>
          </a:p>
          <a:p>
            <a:endParaRPr kumimoji="1" lang="zh-CN" altLang="en-US" dirty="0"/>
          </a:p>
        </p:txBody>
      </p:sp>
    </p:spTree>
    <p:extLst>
      <p:ext uri="{BB962C8B-B14F-4D97-AF65-F5344CB8AC3E}">
        <p14:creationId xmlns:p14="http://schemas.microsoft.com/office/powerpoint/2010/main" val="19650349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27408</TotalTime>
  <Words>1220</Words>
  <Application>Microsoft Macintosh PowerPoint</Application>
  <PresentationFormat>On-screen Show (4:3)</PresentationFormat>
  <Paragraphs>115</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DengXian</vt:lpstr>
      <vt:lpstr>宋体</vt:lpstr>
      <vt:lpstr>Arial</vt:lpstr>
      <vt:lpstr>Office Theme</vt:lpstr>
      <vt:lpstr>GlyCompare</vt:lpstr>
      <vt:lpstr>Compare the glycoprofile</vt:lpstr>
      <vt:lpstr>GlyCompare</vt:lpstr>
      <vt:lpstr>Figure1 Working pipeline</vt:lpstr>
      <vt:lpstr>2 Result CHO</vt:lpstr>
      <vt:lpstr>Result 2.1 Clustering of 16 glycoprofiles</vt:lpstr>
      <vt:lpstr>Figure 2B/Figure2C</vt:lpstr>
      <vt:lpstr>PowerPoint Presentation</vt:lpstr>
      <vt:lpstr>Result 1.2 Characterization of substructure abundance change</vt:lpstr>
      <vt:lpstr>PowerPoint Presentation</vt:lpstr>
      <vt:lpstr>Figure 2 EFG</vt:lpstr>
      <vt:lpstr>PowerPoint Presentation</vt:lpstr>
      <vt:lpstr>Data 1 Part 3 Inferring the glycoprofile abundance vector from native mass spectrum (ongoing)</vt:lpstr>
      <vt:lpstr>GlyCompare</vt:lpstr>
      <vt:lpstr>Data 2: HMO data 16 structure, 47 (48-1) glycoprofile</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346</cp:revision>
  <cp:lastPrinted>2018-11-28T18:18:48Z</cp:lastPrinted>
  <dcterms:created xsi:type="dcterms:W3CDTF">2018-11-05T17:08:37Z</dcterms:created>
  <dcterms:modified xsi:type="dcterms:W3CDTF">2018-11-29T01:24:48Z</dcterms:modified>
</cp:coreProperties>
</file>